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3"/>
  </p:notesMasterIdLst>
  <p:handoutMasterIdLst>
    <p:handoutMasterId r:id="rId24"/>
  </p:handoutMasterIdLst>
  <p:sldIdLst>
    <p:sldId id="256" r:id="rId2"/>
    <p:sldId id="684" r:id="rId3"/>
    <p:sldId id="816" r:id="rId4"/>
    <p:sldId id="865" r:id="rId5"/>
    <p:sldId id="866" r:id="rId6"/>
    <p:sldId id="867" r:id="rId7"/>
    <p:sldId id="868" r:id="rId8"/>
    <p:sldId id="869" r:id="rId9"/>
    <p:sldId id="870" r:id="rId10"/>
    <p:sldId id="871" r:id="rId11"/>
    <p:sldId id="872" r:id="rId12"/>
    <p:sldId id="874" r:id="rId13"/>
    <p:sldId id="873" r:id="rId14"/>
    <p:sldId id="875" r:id="rId15"/>
    <p:sldId id="876" r:id="rId16"/>
    <p:sldId id="877" r:id="rId17"/>
    <p:sldId id="878" r:id="rId18"/>
    <p:sldId id="761" r:id="rId19"/>
    <p:sldId id="766" r:id="rId20"/>
    <p:sldId id="767" r:id="rId21"/>
    <p:sldId id="768" r:id="rId22"/>
  </p:sldIdLst>
  <p:sldSz cx="9144000" cy="6858000" type="screen4x3"/>
  <p:notesSz cx="7099300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5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FF00"/>
    <a:srgbClr val="FF00FF"/>
    <a:srgbClr val="00FFFF"/>
    <a:srgbClr val="5B9BD5"/>
    <a:srgbClr val="FF3399"/>
    <a:srgbClr val="8DE5E3"/>
    <a:srgbClr val="072A5F"/>
    <a:srgbClr val="009999"/>
    <a:srgbClr val="C6F2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4" autoAdjust="0"/>
    <p:restoredTop sz="75260" autoAdjust="0"/>
  </p:normalViewPr>
  <p:slideViewPr>
    <p:cSldViewPr snapToGrid="0" showGuides="1">
      <p:cViewPr varScale="1">
        <p:scale>
          <a:sx n="114" d="100"/>
          <a:sy n="114" d="100"/>
        </p:scale>
        <p:origin x="1560" y="96"/>
      </p:cViewPr>
      <p:guideLst>
        <p:guide orient="horz" pos="3158"/>
        <p:guide pos="2880"/>
      </p:guideLst>
    </p:cSldViewPr>
  </p:slideViewPr>
  <p:outlineViewPr>
    <p:cViewPr>
      <p:scale>
        <a:sx n="33" d="100"/>
        <a:sy n="33" d="100"/>
      </p:scale>
      <p:origin x="0" y="-7638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8" d="100"/>
          <a:sy n="78" d="100"/>
        </p:scale>
        <p:origin x="367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3508"/>
          </a:xfrm>
          <a:prstGeom prst="rect">
            <a:avLst/>
          </a:prstGeom>
        </p:spPr>
        <p:txBody>
          <a:bodyPr vert="horz" lIns="95070" tIns="47535" rIns="95070" bIns="4753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1295" y="1"/>
            <a:ext cx="3076363" cy="513508"/>
          </a:xfrm>
          <a:prstGeom prst="rect">
            <a:avLst/>
          </a:prstGeom>
        </p:spPr>
        <p:txBody>
          <a:bodyPr vert="horz" lIns="95070" tIns="47535" rIns="95070" bIns="47535" rtlCol="0"/>
          <a:lstStyle>
            <a:lvl1pPr algn="r">
              <a:defRPr sz="1200"/>
            </a:lvl1pPr>
          </a:lstStyle>
          <a:p>
            <a:fld id="{F4F26D02-577D-497E-9EB7-C3FB23AA50BD}" type="datetimeFigureOut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721108"/>
            <a:ext cx="3076363" cy="513506"/>
          </a:xfrm>
          <a:prstGeom prst="rect">
            <a:avLst/>
          </a:prstGeom>
        </p:spPr>
        <p:txBody>
          <a:bodyPr vert="horz" lIns="95070" tIns="47535" rIns="95070" bIns="4753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1295" y="9721108"/>
            <a:ext cx="3076363" cy="513506"/>
          </a:xfrm>
          <a:prstGeom prst="rect">
            <a:avLst/>
          </a:prstGeom>
        </p:spPr>
        <p:txBody>
          <a:bodyPr vert="horz" lIns="95070" tIns="47535" rIns="95070" bIns="47535" rtlCol="0" anchor="b"/>
          <a:lstStyle>
            <a:lvl1pPr algn="r">
              <a:defRPr sz="1200"/>
            </a:lvl1pPr>
          </a:lstStyle>
          <a:p>
            <a:fld id="{5B314495-C01A-455A-B33A-ED8A142879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4593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3075983" cy="513883"/>
          </a:xfrm>
          <a:prstGeom prst="rect">
            <a:avLst/>
          </a:prstGeom>
        </p:spPr>
        <p:txBody>
          <a:bodyPr vert="horz" lIns="95070" tIns="47535" rIns="95070" bIns="4753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1035" y="2"/>
            <a:ext cx="3077125" cy="513883"/>
          </a:xfrm>
          <a:prstGeom prst="rect">
            <a:avLst/>
          </a:prstGeom>
        </p:spPr>
        <p:txBody>
          <a:bodyPr vert="horz" lIns="95070" tIns="47535" rIns="95070" bIns="47535" rtlCol="0"/>
          <a:lstStyle>
            <a:lvl1pPr algn="r">
              <a:defRPr sz="1200"/>
            </a:lvl1pPr>
          </a:lstStyle>
          <a:p>
            <a:fld id="{268FB672-E9F7-4F81-A44E-F3B61DC34BF8}" type="datetimeFigureOut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278733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070" tIns="47535" rIns="95070" bIns="4753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09931" y="4926096"/>
            <a:ext cx="5679440" cy="4029789"/>
          </a:xfrm>
          <a:prstGeom prst="rect">
            <a:avLst/>
          </a:prstGeom>
        </p:spPr>
        <p:txBody>
          <a:bodyPr vert="horz" lIns="95070" tIns="47535" rIns="95070" bIns="47535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720733"/>
            <a:ext cx="3075983" cy="513881"/>
          </a:xfrm>
          <a:prstGeom prst="rect">
            <a:avLst/>
          </a:prstGeom>
        </p:spPr>
        <p:txBody>
          <a:bodyPr vert="horz" lIns="95070" tIns="47535" rIns="95070" bIns="4753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1035" y="9720733"/>
            <a:ext cx="3077125" cy="513881"/>
          </a:xfrm>
          <a:prstGeom prst="rect">
            <a:avLst/>
          </a:prstGeom>
        </p:spPr>
        <p:txBody>
          <a:bodyPr vert="horz" lIns="95070" tIns="47535" rIns="95070" bIns="47535" rtlCol="0" anchor="b"/>
          <a:lstStyle>
            <a:lvl1pPr algn="r">
              <a:defRPr sz="1200"/>
            </a:lvl1pPr>
          </a:lstStyle>
          <a:p>
            <a:fld id="{41B93B61-5AF7-405F-9080-7EBD9183E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754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7938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1784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511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1358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695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19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2643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436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7193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76572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0447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err="1"/>
              <a:t>다른이름으로</a:t>
            </a:r>
            <a:r>
              <a:rPr lang="ko-KR" altLang="en-US" baseline="0" dirty="0"/>
              <a:t> 저장하면 </a:t>
            </a:r>
            <a:r>
              <a:rPr lang="en-US" altLang="ko-KR" baseline="0" dirty="0"/>
              <a:t>pdf</a:t>
            </a:r>
            <a:r>
              <a:rPr lang="ko-KR" altLang="en-US" baseline="0" dirty="0"/>
              <a:t>로 </a:t>
            </a:r>
            <a:r>
              <a:rPr lang="ko-KR" altLang="en-US" baseline="0" dirty="0" err="1"/>
              <a:t>저장할수있음</a:t>
            </a:r>
            <a:r>
              <a:rPr lang="en-US" altLang="ko-KR" baseline="0" dirty="0"/>
              <a:t> </a:t>
            </a:r>
            <a:r>
              <a:rPr lang="ko-KR" altLang="en-US" baseline="0" dirty="0"/>
              <a:t>참고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8503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9352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err="1"/>
              <a:t>점수표</a:t>
            </a:r>
            <a:r>
              <a:rPr lang="en-US" altLang="ko-KR" baseline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0375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803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0342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368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695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333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5342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045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93B61-5AF7-405F-9080-7EBD9183E89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9667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F7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모서리가 둥근 직사각형 10"/>
          <p:cNvSpPr/>
          <p:nvPr/>
        </p:nvSpPr>
        <p:spPr>
          <a:xfrm>
            <a:off x="459554" y="3771721"/>
            <a:ext cx="8224894" cy="1002891"/>
          </a:xfrm>
          <a:prstGeom prst="roundRect">
            <a:avLst>
              <a:gd name="adj" fmla="val 0"/>
            </a:avLst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ea"/>
              <a:ea typeface="+mn-ea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459554" y="1"/>
            <a:ext cx="8224894" cy="3560781"/>
          </a:xfrm>
          <a:prstGeom prst="roundRect">
            <a:avLst>
              <a:gd name="adj" fmla="val 0"/>
            </a:avLst>
          </a:prstGeom>
          <a:solidFill>
            <a:srgbClr val="072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ea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>
            <a:normAutofit/>
          </a:bodyPr>
          <a:lstStyle>
            <a:lvl1pPr algn="ctr">
              <a:defRPr sz="44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37820"/>
            <a:ext cx="6858000" cy="67069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9" name="모서리가 둥근 직사각형 8"/>
          <p:cNvSpPr/>
          <p:nvPr userDrawn="1"/>
        </p:nvSpPr>
        <p:spPr>
          <a:xfrm>
            <a:off x="176982" y="6436255"/>
            <a:ext cx="8790038" cy="421747"/>
          </a:xfrm>
          <a:prstGeom prst="roundRect">
            <a:avLst>
              <a:gd name="adj" fmla="val 0"/>
            </a:avLst>
          </a:prstGeom>
          <a:solidFill>
            <a:srgbClr val="072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34408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rgbClr val="F7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76982" y="975768"/>
            <a:ext cx="8790038" cy="58822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ea"/>
              <a:ea typeface="+mn-ea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76981" y="5594"/>
            <a:ext cx="8790038" cy="975769"/>
          </a:xfrm>
          <a:prstGeom prst="roundRect">
            <a:avLst>
              <a:gd name="adj" fmla="val 0"/>
            </a:avLst>
          </a:prstGeom>
          <a:solidFill>
            <a:srgbClr val="072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ea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585" y="191585"/>
            <a:ext cx="8284832" cy="611851"/>
          </a:xfrm>
        </p:spPr>
        <p:txBody>
          <a:bodyPr>
            <a:noAutofit/>
          </a:bodyPr>
          <a:lstStyle>
            <a:lvl1pPr algn="ctr">
              <a:defRPr sz="32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406" y="1381225"/>
            <a:ext cx="8276010" cy="4807566"/>
          </a:xfrm>
        </p:spPr>
        <p:txBody>
          <a:bodyPr/>
          <a:lstStyle>
            <a:lvl1pPr latinLnBrk="0">
              <a:defRPr sz="2400" baseline="0">
                <a:latin typeface="+mn-ea"/>
                <a:ea typeface="+mn-ea"/>
              </a:defRPr>
            </a:lvl1pPr>
            <a:lvl2pPr latinLnBrk="0">
              <a:defRPr sz="2000" baseline="0">
                <a:latin typeface="+mn-ea"/>
                <a:ea typeface="+mn-ea"/>
              </a:defRPr>
            </a:lvl2pPr>
            <a:lvl3pPr latinLnBrk="0">
              <a:defRPr sz="1800" baseline="0">
                <a:latin typeface="+mn-ea"/>
                <a:ea typeface="+mn-ea"/>
              </a:defRPr>
            </a:lvl3pPr>
            <a:lvl4pPr latinLnBrk="0">
              <a:defRPr sz="1600" baseline="0">
                <a:latin typeface="+mn-ea"/>
                <a:ea typeface="+mn-ea"/>
              </a:defRPr>
            </a:lvl4pPr>
            <a:lvl5pPr latinLnBrk="0">
              <a:defRPr sz="1400" baseline="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582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rgbClr val="F7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76982" y="163288"/>
            <a:ext cx="8790038" cy="62729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ea"/>
              <a:ea typeface="+mn-ea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76982" y="3940629"/>
            <a:ext cx="8790038" cy="608884"/>
          </a:xfrm>
          <a:prstGeom prst="roundRect">
            <a:avLst>
              <a:gd name="adj" fmla="val 0"/>
            </a:avLst>
          </a:prstGeom>
          <a:solidFill>
            <a:srgbClr val="072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ea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3984173"/>
            <a:ext cx="7886700" cy="511629"/>
          </a:xfrm>
        </p:spPr>
        <p:txBody>
          <a:bodyPr anchor="ctr">
            <a:noAutofit/>
          </a:bodyPr>
          <a:lstStyle>
            <a:lvl1pPr algn="l">
              <a:defRPr sz="28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875165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latin typeface="+mn-ea"/>
                <a:ea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9" name="모서리가 둥근 직사각형 8"/>
          <p:cNvSpPr/>
          <p:nvPr userDrawn="1"/>
        </p:nvSpPr>
        <p:spPr>
          <a:xfrm>
            <a:off x="176982" y="6436255"/>
            <a:ext cx="8790038" cy="421747"/>
          </a:xfrm>
          <a:prstGeom prst="roundRect">
            <a:avLst>
              <a:gd name="adj" fmla="val 0"/>
            </a:avLst>
          </a:prstGeom>
          <a:solidFill>
            <a:srgbClr val="072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83111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rgbClr val="F7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 userDrawn="1"/>
        </p:nvSpPr>
        <p:spPr>
          <a:xfrm>
            <a:off x="176982" y="6436255"/>
            <a:ext cx="8790038" cy="421747"/>
          </a:xfrm>
          <a:prstGeom prst="roundRect">
            <a:avLst>
              <a:gd name="adj" fmla="val 0"/>
            </a:avLst>
          </a:prstGeom>
          <a:solidFill>
            <a:srgbClr val="072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ea"/>
              <a:ea typeface="+mn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6982" y="975769"/>
            <a:ext cx="8790038" cy="54604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ea"/>
              <a:ea typeface="+mn-ea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76982" y="1"/>
            <a:ext cx="8790038" cy="975769"/>
          </a:xfrm>
          <a:prstGeom prst="roundRect">
            <a:avLst>
              <a:gd name="adj" fmla="val 0"/>
            </a:avLst>
          </a:prstGeom>
          <a:solidFill>
            <a:srgbClr val="072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ea"/>
              <a:ea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406" y="1381225"/>
            <a:ext cx="4002965" cy="4807566"/>
          </a:xfrm>
        </p:spPr>
        <p:txBody>
          <a:bodyPr/>
          <a:lstStyle>
            <a:lvl1pPr latinLnBrk="0">
              <a:defRPr sz="2400" baseline="0">
                <a:latin typeface="+mn-ea"/>
                <a:ea typeface="+mn-ea"/>
              </a:defRPr>
            </a:lvl1pPr>
            <a:lvl2pPr latinLnBrk="0">
              <a:defRPr sz="2000" baseline="0">
                <a:latin typeface="+mn-ea"/>
                <a:ea typeface="+mn-ea"/>
              </a:defRPr>
            </a:lvl2pPr>
            <a:lvl3pPr latinLnBrk="0">
              <a:defRPr sz="1800" baseline="0">
                <a:latin typeface="+mn-ea"/>
                <a:ea typeface="+mn-ea"/>
              </a:defRPr>
            </a:lvl3pPr>
            <a:lvl4pPr latinLnBrk="0">
              <a:defRPr sz="1600" baseline="0">
                <a:latin typeface="+mn-ea"/>
                <a:ea typeface="+mn-ea"/>
              </a:defRPr>
            </a:lvl4pPr>
            <a:lvl5pPr latinLnBrk="0">
              <a:defRPr sz="1400" baseline="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4725966" y="1381225"/>
            <a:ext cx="4002965" cy="4807566"/>
          </a:xfrm>
        </p:spPr>
        <p:txBody>
          <a:bodyPr/>
          <a:lstStyle>
            <a:lvl1pPr latinLnBrk="0">
              <a:defRPr sz="2400" baseline="0">
                <a:latin typeface="+mn-ea"/>
                <a:ea typeface="+mn-ea"/>
              </a:defRPr>
            </a:lvl1pPr>
            <a:lvl2pPr latinLnBrk="0">
              <a:defRPr sz="2000" baseline="0">
                <a:latin typeface="+mn-ea"/>
                <a:ea typeface="+mn-ea"/>
              </a:defRPr>
            </a:lvl2pPr>
            <a:lvl3pPr latinLnBrk="0">
              <a:defRPr sz="1800" baseline="0">
                <a:latin typeface="+mn-ea"/>
                <a:ea typeface="+mn-ea"/>
              </a:defRPr>
            </a:lvl3pPr>
            <a:lvl4pPr latinLnBrk="0">
              <a:defRPr sz="1600" baseline="0">
                <a:latin typeface="+mn-ea"/>
                <a:ea typeface="+mn-ea"/>
              </a:defRPr>
            </a:lvl4pPr>
            <a:lvl5pPr latinLnBrk="0">
              <a:defRPr sz="1400" baseline="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D5A1846-9D06-4FEA-A7ED-82305ECFF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85" y="191585"/>
            <a:ext cx="8284832" cy="611851"/>
          </a:xfrm>
        </p:spPr>
        <p:txBody>
          <a:bodyPr>
            <a:noAutofit/>
          </a:bodyPr>
          <a:lstStyle>
            <a:lvl1pPr algn="ctr">
              <a:defRPr sz="32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768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E04A4155-500E-4B43-990C-00B2CDBB4821}" type="datetime1">
              <a:rPr lang="ko-KR" altLang="en-US" smtClean="0"/>
              <a:pPr/>
              <a:t>2019-11-29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1F445469-5EED-4876-A4A2-B7B97591613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8185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8" r:id="rId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+mn-ea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920179"/>
            <a:ext cx="7772400" cy="589783"/>
          </a:xfrm>
        </p:spPr>
        <p:txBody>
          <a:bodyPr>
            <a:noAutofit/>
          </a:bodyPr>
          <a:lstStyle/>
          <a:p>
            <a:pPr latinLnBrk="0"/>
            <a:r>
              <a:rPr lang="en-US" altLang="ko-KR" sz="4800" dirty="0">
                <a:latin typeface="Cambria" panose="02040503050406030204" pitchFamily="18" charset="0"/>
              </a:rPr>
              <a:t>Computer Graphics</a:t>
            </a:r>
            <a:endParaRPr lang="ko-KR" altLang="en-US" sz="4800" dirty="0">
              <a:latin typeface="Cambria" panose="02040503050406030204" pitchFamily="18" charset="0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Cambria" panose="02040503050406030204" pitchFamily="18" charset="0"/>
              </a:rPr>
              <a:t>Warping</a:t>
            </a:r>
          </a:p>
        </p:txBody>
      </p:sp>
      <p:sp>
        <p:nvSpPr>
          <p:cNvPr id="4" name="부제목 2"/>
          <p:cNvSpPr txBox="1">
            <a:spLocks/>
          </p:cNvSpPr>
          <p:nvPr/>
        </p:nvSpPr>
        <p:spPr>
          <a:xfrm>
            <a:off x="1143000" y="5308876"/>
            <a:ext cx="6858000" cy="77703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>
                <a:latin typeface="Cambria" panose="02040503050406030204" pitchFamily="18" charset="0"/>
              </a:rPr>
              <a:t>Yeong Jun Koh</a:t>
            </a:r>
          </a:p>
          <a:p>
            <a:r>
              <a:rPr lang="en-US" altLang="ko-KR" sz="1600" dirty="0">
                <a:latin typeface="Cambria" panose="02040503050406030204" pitchFamily="18" charset="0"/>
              </a:rPr>
              <a:t>Department of Computer Science &amp; Engineering</a:t>
            </a:r>
          </a:p>
          <a:p>
            <a:r>
              <a:rPr lang="en-US" altLang="ko-KR" sz="1600" dirty="0" err="1">
                <a:latin typeface="Cambria" panose="02040503050406030204" pitchFamily="18" charset="0"/>
              </a:rPr>
              <a:t>Chungnam</a:t>
            </a:r>
            <a:r>
              <a:rPr lang="en-US" altLang="ko-KR" sz="1600" dirty="0">
                <a:latin typeface="Cambria" panose="02040503050406030204" pitchFamily="18" charset="0"/>
              </a:rPr>
              <a:t> National University</a:t>
            </a:r>
            <a:endParaRPr lang="ko-KR" altLang="en-US" sz="16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470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Affine matrix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ko-KR" altLang="en-US" b="1" dirty="0"/>
                  <a:t>두 이미지의 좌표를 이용해 </a:t>
                </a:r>
                <a:r>
                  <a:rPr lang="en-US" altLang="ko-KR" b="1" dirty="0"/>
                  <a:t>Affine matrix</a:t>
                </a:r>
                <a:r>
                  <a:rPr lang="ko-KR" altLang="en-US" b="1" dirty="0"/>
                  <a:t> 계산</a:t>
                </a:r>
                <a:endParaRPr lang="en-US" altLang="ko-KR" b="1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을 이용해서 계산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dirty="0"/>
                  <a:t>Affine </a:t>
                </a:r>
                <a:r>
                  <a:rPr lang="ko-KR" altLang="en-US" dirty="0"/>
                  <a:t>변환 행렬</a:t>
                </a:r>
                <a:r>
                  <a:rPr lang="en-US" altLang="ko-KR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변</m:t>
                    </m:r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환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전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,1</m:t>
                            </m:r>
                          </m:e>
                        </m:d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altLang="ko-KR" dirty="0"/>
                  <a:t> 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′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변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환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후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,1</m:t>
                            </m:r>
                          </m:e>
                        </m:d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ko-KR" altLang="en-US" dirty="0"/>
                  <a:t>일 때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다음과 같은 식이 성립한다</a:t>
                </a:r>
                <a:r>
                  <a:rPr lang="en-US" altLang="ko-KR" dirty="0"/>
                  <a:t>.</a:t>
                </a:r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𝑏𝑦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, 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𝑑𝑥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𝑒𝑦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lang="en-US" altLang="ko-KR" b="0" dirty="0"/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이는 다음의 식과 같다</a:t>
                </a:r>
                <a:r>
                  <a:rPr lang="en-US" altLang="ko-KR" dirty="0"/>
                  <a:t>.</a:t>
                </a:r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6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∗</m:t>
                    </m:r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mr>
                        </m:m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p>
                                <m:sSup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mr>
                          <m:mr>
                            <m:e>
                              <m:sSup>
                                <m:sSup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mr>
                        </m:m>
                      </m:e>
                    </m:d>
                  </m:oMath>
                </a14:m>
                <a:r>
                  <a:rPr lang="en-US" altLang="ko-KR" dirty="0"/>
                  <a:t> 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31" t="-17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0E9758D8-2E1B-4F8A-A67B-708D53F06371}"/>
              </a:ext>
            </a:extLst>
          </p:cNvPr>
          <p:cNvSpPr txBox="1"/>
          <p:nvPr/>
        </p:nvSpPr>
        <p:spPr>
          <a:xfrm>
            <a:off x="2222339" y="5636871"/>
            <a:ext cx="349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A</a:t>
            </a:r>
            <a:endParaRPr lang="ko-KR" altLang="en-US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BA74D1-0743-4AE8-A7C5-72B6DABFD421}"/>
              </a:ext>
            </a:extLst>
          </p:cNvPr>
          <p:cNvSpPr txBox="1"/>
          <p:nvPr/>
        </p:nvSpPr>
        <p:spPr>
          <a:xfrm>
            <a:off x="3752126" y="5636871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X</a:t>
            </a:r>
            <a:endParaRPr lang="ko-KR" alt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EF2E7C-A1D6-4977-A810-F523F6C0C85E}"/>
              </a:ext>
            </a:extLst>
          </p:cNvPr>
          <p:cNvSpPr txBox="1"/>
          <p:nvPr/>
        </p:nvSpPr>
        <p:spPr>
          <a:xfrm>
            <a:off x="4502561" y="5636871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B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780175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Affine matrix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80131-A543-4B9C-87C4-8CB5CF1BA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Affine matrix </a:t>
            </a:r>
            <a:r>
              <a:rPr lang="ko-KR" altLang="en-US" b="1" dirty="0" err="1"/>
              <a:t>계산시</a:t>
            </a:r>
            <a:r>
              <a:rPr lang="ko-KR" altLang="en-US" b="1" dirty="0"/>
              <a:t> 참조</a:t>
            </a:r>
            <a:endParaRPr lang="en-US" altLang="ko-KR" b="1" dirty="0"/>
          </a:p>
          <a:p>
            <a:pPr lvl="1">
              <a:buFontTx/>
              <a:buChar char="-"/>
            </a:pPr>
            <a:r>
              <a:rPr lang="ko-KR" altLang="en-US" dirty="0"/>
              <a:t>코드에서 </a:t>
            </a:r>
            <a:r>
              <a:rPr lang="en-US" altLang="ko-KR" dirty="0"/>
              <a:t>ORB</a:t>
            </a:r>
            <a:r>
              <a:rPr lang="ko-KR" altLang="en-US" dirty="0"/>
              <a:t>를 이용해 </a:t>
            </a:r>
            <a:r>
              <a:rPr lang="ko-KR" altLang="en-US" dirty="0" err="1"/>
              <a:t>찾아둔</a:t>
            </a:r>
            <a:r>
              <a:rPr lang="ko-KR" altLang="en-US" dirty="0"/>
              <a:t> </a:t>
            </a:r>
            <a:r>
              <a:rPr lang="en-US" altLang="ko-KR" dirty="0"/>
              <a:t>match point </a:t>
            </a:r>
            <a:r>
              <a:rPr lang="ko-KR" altLang="en-US" dirty="0"/>
              <a:t>변수 </a:t>
            </a:r>
            <a:r>
              <a:rPr lang="en-US" altLang="ko-KR" dirty="0"/>
              <a:t>matches</a:t>
            </a:r>
          </a:p>
          <a:p>
            <a:pPr lvl="1">
              <a:buFontTx/>
              <a:buChar char="-"/>
            </a:pPr>
            <a:r>
              <a:rPr lang="en-US" altLang="ko-KR" dirty="0"/>
              <a:t>Matches</a:t>
            </a:r>
            <a:r>
              <a:rPr lang="ko-KR" altLang="en-US" dirty="0"/>
              <a:t>는 두 이미지의 </a:t>
            </a:r>
            <a:r>
              <a:rPr lang="en-US" altLang="ko-KR" dirty="0"/>
              <a:t>descriptor(</a:t>
            </a:r>
            <a:r>
              <a:rPr lang="en-US" altLang="ko-KR" dirty="0" err="1"/>
              <a:t>keypoint</a:t>
            </a:r>
            <a:r>
              <a:rPr lang="en-US" altLang="ko-KR" dirty="0"/>
              <a:t>)</a:t>
            </a:r>
            <a:r>
              <a:rPr lang="ko-KR" altLang="en-US" dirty="0"/>
              <a:t>간의 </a:t>
            </a:r>
            <a:r>
              <a:rPr lang="en-US" altLang="ko-KR" dirty="0"/>
              <a:t>matching </a:t>
            </a:r>
            <a:r>
              <a:rPr lang="ko-KR" altLang="en-US" dirty="0"/>
              <a:t>관계를 가짐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b="1" dirty="0"/>
              <a:t>Matches[</a:t>
            </a:r>
            <a:r>
              <a:rPr lang="en-US" altLang="ko-KR" b="1" dirty="0" err="1"/>
              <a:t>i</a:t>
            </a:r>
            <a:r>
              <a:rPr lang="en-US" altLang="ko-KR" b="1" dirty="0"/>
              <a:t>].</a:t>
            </a:r>
            <a:r>
              <a:rPr lang="en-US" altLang="ko-KR" b="1" dirty="0" err="1"/>
              <a:t>trainIdx</a:t>
            </a:r>
            <a:r>
              <a:rPr lang="ko-KR" altLang="en-US" b="1" dirty="0"/>
              <a:t> 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r>
              <a:rPr lang="en-US" altLang="ko-KR" dirty="0"/>
              <a:t>Affine </a:t>
            </a:r>
            <a:r>
              <a:rPr lang="ko-KR" altLang="en-US" dirty="0"/>
              <a:t>변환의 대상이 되는 </a:t>
            </a:r>
            <a:r>
              <a:rPr lang="en-US" altLang="ko-KR" b="1" dirty="0"/>
              <a:t>img2</a:t>
            </a:r>
            <a:r>
              <a:rPr lang="ko-KR" altLang="en-US" dirty="0"/>
              <a:t>의 </a:t>
            </a:r>
            <a:r>
              <a:rPr lang="en-US" altLang="ko-KR" dirty="0" err="1"/>
              <a:t>keypoint</a:t>
            </a:r>
            <a:r>
              <a:rPr lang="en-US" altLang="ko-KR" dirty="0"/>
              <a:t>(kp1),</a:t>
            </a:r>
            <a:r>
              <a:rPr lang="ko-KR" altLang="en-US" dirty="0"/>
              <a:t> </a:t>
            </a:r>
            <a:r>
              <a:rPr lang="en-US" altLang="ko-KR" dirty="0"/>
              <a:t>descriptor(des1)</a:t>
            </a:r>
            <a:r>
              <a:rPr lang="ko-KR" altLang="en-US" dirty="0"/>
              <a:t>의 </a:t>
            </a:r>
            <a:r>
              <a:rPr lang="en-US" altLang="ko-KR" dirty="0"/>
              <a:t>index </a:t>
            </a:r>
            <a:r>
              <a:rPr lang="ko-KR" altLang="en-US" dirty="0"/>
              <a:t>반환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b="1" dirty="0"/>
              <a:t>Matches[</a:t>
            </a:r>
            <a:r>
              <a:rPr lang="en-US" altLang="ko-KR" b="1" dirty="0" err="1"/>
              <a:t>i</a:t>
            </a:r>
            <a:r>
              <a:rPr lang="en-US" altLang="ko-KR" b="1" dirty="0"/>
              <a:t>].</a:t>
            </a:r>
            <a:r>
              <a:rPr lang="en-US" altLang="ko-KR" b="1" dirty="0" err="1"/>
              <a:t>queryIdx</a:t>
            </a:r>
            <a:r>
              <a:rPr lang="en-US" altLang="ko-KR" b="1" dirty="0"/>
              <a:t> :</a:t>
            </a:r>
            <a:r>
              <a:rPr lang="ko-KR" altLang="en-US" b="1" dirty="0"/>
              <a:t> </a:t>
            </a:r>
            <a:r>
              <a:rPr lang="en-US" altLang="ko-KR" dirty="0"/>
              <a:t>Affine </a:t>
            </a:r>
            <a:r>
              <a:rPr lang="ko-KR" altLang="en-US" dirty="0"/>
              <a:t>변환 후인 </a:t>
            </a:r>
            <a:r>
              <a:rPr lang="en-US" altLang="ko-KR" b="1" dirty="0"/>
              <a:t>img1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en-US" altLang="ko-KR" dirty="0" err="1"/>
              <a:t>keypoint</a:t>
            </a:r>
            <a:r>
              <a:rPr lang="en-US" altLang="ko-KR" dirty="0"/>
              <a:t>(kp2), descriptor(des2)</a:t>
            </a:r>
            <a:r>
              <a:rPr lang="ko-KR" altLang="en-US" dirty="0"/>
              <a:t>의 </a:t>
            </a:r>
            <a:r>
              <a:rPr lang="en-US" altLang="ko-KR" dirty="0"/>
              <a:t>index </a:t>
            </a:r>
            <a:r>
              <a:rPr lang="ko-KR" altLang="en-US" dirty="0"/>
              <a:t>반환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b="1" dirty="0" err="1"/>
              <a:t>Kp</a:t>
            </a:r>
            <a:r>
              <a:rPr lang="en-US" altLang="ko-KR" b="1" dirty="0"/>
              <a:t>[</a:t>
            </a:r>
            <a:r>
              <a:rPr lang="en-US" altLang="ko-KR" b="1" dirty="0" err="1"/>
              <a:t>idx</a:t>
            </a:r>
            <a:r>
              <a:rPr lang="en-US" altLang="ko-KR" b="1" dirty="0"/>
              <a:t>].</a:t>
            </a:r>
            <a:r>
              <a:rPr lang="en-US" altLang="ko-KR" b="1" dirty="0" err="1"/>
              <a:t>pt</a:t>
            </a:r>
            <a:r>
              <a:rPr lang="en-US" altLang="ko-KR" b="1" dirty="0"/>
              <a:t> : </a:t>
            </a:r>
            <a:r>
              <a:rPr lang="en-US" altLang="ko-KR" dirty="0" err="1"/>
              <a:t>idx</a:t>
            </a:r>
            <a:r>
              <a:rPr lang="ko-KR" altLang="en-US" dirty="0"/>
              <a:t>번째 </a:t>
            </a:r>
            <a:r>
              <a:rPr lang="en-US" altLang="ko-KR" dirty="0" err="1"/>
              <a:t>keypoint</a:t>
            </a:r>
            <a:r>
              <a:rPr lang="ko-KR" altLang="en-US" dirty="0"/>
              <a:t>의 </a:t>
            </a:r>
            <a:r>
              <a:rPr lang="en-US" altLang="ko-KR" dirty="0"/>
              <a:t>(</a:t>
            </a:r>
            <a:r>
              <a:rPr lang="en-US" altLang="ko-KR" dirty="0" err="1"/>
              <a:t>x,y</a:t>
            </a:r>
            <a:r>
              <a:rPr lang="en-US" altLang="ko-KR" dirty="0"/>
              <a:t>)</a:t>
            </a:r>
            <a:r>
              <a:rPr lang="ko-KR" altLang="en-US" dirty="0"/>
              <a:t>좌표를 반환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61881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Affine matrix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ko-KR" altLang="en-US" b="1" dirty="0"/>
                  <a:t>두 좌표를 이용해 </a:t>
                </a:r>
                <a:r>
                  <a:rPr lang="en-US" altLang="ko-KR" b="1" dirty="0"/>
                  <a:t>Affine matrix</a:t>
                </a:r>
                <a:r>
                  <a:rPr lang="ko-KR" altLang="en-US" b="1" dirty="0"/>
                  <a:t> 계산</a:t>
                </a:r>
                <a:endParaRPr lang="en-US" altLang="ko-KR" b="1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6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∗</m:t>
                    </m:r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mr>
                        </m:m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Sup>
                                <m:sSubSup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</m:mr>
                        </m:m>
                      </m:e>
                    </m:d>
                  </m:oMath>
                </a14:m>
                <a:r>
                  <a:rPr lang="en-US" altLang="ko-KR" dirty="0"/>
                  <a:t> </a:t>
                </a:r>
              </a:p>
              <a:p>
                <a:pPr lvl="1">
                  <a:buFontTx/>
                  <a:buChar char="-"/>
                </a:pPr>
                <a:endParaRPr lang="en-US" altLang="ko-KR" dirty="0"/>
              </a:p>
              <a:p>
                <a:pPr lvl="1">
                  <a:buFontTx/>
                  <a:buChar char="-"/>
                </a:pPr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en-US" altLang="ko-KR" dirty="0"/>
                  <a:t>Least square </a:t>
                </a:r>
                <a:r>
                  <a:rPr lang="ko-KR" altLang="en-US" dirty="0"/>
                  <a:t>방식으로 </a:t>
                </a:r>
                <a:r>
                  <a:rPr lang="en-US" altLang="ko-KR" dirty="0"/>
                  <a:t>X </a:t>
                </a:r>
                <a:r>
                  <a:rPr lang="ko-KR" altLang="en-US" dirty="0"/>
                  <a:t>계산 </a:t>
                </a:r>
                <a:r>
                  <a:rPr lang="en-US" altLang="ko-KR" dirty="0"/>
                  <a:t>( </a:t>
                </a:r>
                <a:r>
                  <a:rPr lang="ko-KR" altLang="en-US" dirty="0"/>
                  <a:t>이유는 자세히 설명 </a:t>
                </a:r>
                <a:r>
                  <a:rPr lang="en-US" altLang="ko-KR" dirty="0"/>
                  <a:t>X )</a:t>
                </a:r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ko-KR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ko-KR" b="0" i="0" smtClean="0">
                                    <a:latin typeface="Cambria Math" panose="02040503050406030204" pitchFamily="18" charset="0"/>
                                  </a:rPr>
                                  <m:t>A</m:t>
                                </m:r>
                              </m:e>
                              <m:sup>
                                <m:r>
                                  <m:rPr>
                                    <m:sty m:val="p"/>
                                  </m:rPr>
                                  <a:rPr lang="en-US" altLang="ko-KR" b="0" i="0" smtClean="0">
                                    <a:latin typeface="Cambria Math" panose="02040503050406030204" pitchFamily="18" charset="0"/>
                                  </a:rPr>
                                  <m:t>T</m:t>
                                </m:r>
                              </m:sup>
                            </m:sSup>
                            <m:r>
                              <a:rPr lang="en-US" altLang="ko-KR" b="0" i="0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m:rPr>
                                <m:sty m:val="p"/>
                              </m:rPr>
                              <a:rPr lang="en-US" altLang="ko-KR" b="0" i="0" smtClean="0">
                                <a:latin typeface="Cambria Math" panose="02040503050406030204" pitchFamily="18" charset="0"/>
                              </a:rPr>
                              <m:t>A</m:t>
                            </m:r>
                          </m:e>
                        </m:d>
                      </m:e>
                      <m:sup>
                        <m:r>
                          <a:rPr lang="en-US" altLang="ko-KR" b="0" i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endParaRPr lang="en-US" altLang="ko-KR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d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사용시에는 앞서 </a:t>
                </a:r>
                <a:r>
                  <a:rPr lang="en-US" altLang="ko-KR" dirty="0"/>
                  <a:t>3x3</a:t>
                </a:r>
                <a:r>
                  <a:rPr lang="ko-KR" altLang="en-US" dirty="0"/>
                  <a:t>의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i="0" dirty="0" smtClean="0">
                        <a:latin typeface="Cambria Math" panose="02040503050406030204" pitchFamily="18" charset="0"/>
                      </a:rPr>
                      <m:t>M</m:t>
                    </m:r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형태로 만들어 사용</a:t>
                </a:r>
                <a:endParaRPr lang="en-US" altLang="ko-KR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31" t="-17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0E9758D8-2E1B-4F8A-A67B-708D53F06371}"/>
              </a:ext>
            </a:extLst>
          </p:cNvPr>
          <p:cNvSpPr txBox="1"/>
          <p:nvPr/>
        </p:nvSpPr>
        <p:spPr>
          <a:xfrm>
            <a:off x="2801073" y="3599727"/>
            <a:ext cx="349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A</a:t>
            </a:r>
            <a:endParaRPr lang="ko-KR" altLang="en-US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BA74D1-0743-4AE8-A7C5-72B6DABFD421}"/>
              </a:ext>
            </a:extLst>
          </p:cNvPr>
          <p:cNvSpPr txBox="1"/>
          <p:nvPr/>
        </p:nvSpPr>
        <p:spPr>
          <a:xfrm>
            <a:off x="4330860" y="3599727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X</a:t>
            </a:r>
            <a:endParaRPr lang="ko-KR" alt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EF2E7C-A1D6-4977-A810-F523F6C0C85E}"/>
              </a:ext>
            </a:extLst>
          </p:cNvPr>
          <p:cNvSpPr txBox="1"/>
          <p:nvPr/>
        </p:nvSpPr>
        <p:spPr>
          <a:xfrm>
            <a:off x="5081295" y="3599727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B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148849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Warping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b="1" dirty="0"/>
                  <a:t>Forward </a:t>
                </a:r>
                <a:r>
                  <a:rPr lang="ko-KR" altLang="en-US" b="1" dirty="0"/>
                  <a:t>방식</a:t>
                </a:r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앞서 구한 행렬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i="0" dirty="0" smtClean="0">
                        <a:latin typeface="Cambria Math" panose="02040503050406030204" pitchFamily="18" charset="0"/>
                      </a:rPr>
                      <m:t>M</m:t>
                    </m:r>
                  </m:oMath>
                </a14:m>
                <a:r>
                  <a:rPr lang="ko-KR" altLang="en-US" dirty="0"/>
                  <a:t>을 이용해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i="0" dirty="0" smtClean="0">
                        <a:latin typeface="Cambria Math" panose="02040503050406030204" pitchFamily="18" charset="0"/>
                      </a:rPr>
                      <m:t>MX</m:t>
                    </m:r>
                    <m:r>
                      <a:rPr lang="en-US" altLang="ko-KR" i="0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m:rPr>
                        <m:sty m:val="p"/>
                      </m:rPr>
                      <a:rPr lang="en-US" altLang="ko-KR" i="0" dirty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i="0" dirty="0" smtClean="0"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r>
                  <a:rPr lang="ko-KR" altLang="en-US" dirty="0"/>
                  <a:t>방식으로 좌표를 찾아서 값을 입력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en-US" altLang="ko-KR" dirty="0"/>
                  <a:t>Affine </a:t>
                </a:r>
                <a:r>
                  <a:rPr lang="ko-KR" altLang="en-US" dirty="0"/>
                  <a:t>행렬 </a:t>
                </a:r>
                <a:r>
                  <a:rPr lang="en-US" altLang="ko-KR" dirty="0"/>
                  <a:t>M</a:t>
                </a:r>
                <a:r>
                  <a:rPr lang="ko-KR" altLang="en-US" dirty="0"/>
                  <a:t>과 원본 이미지의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,1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좌표 값을 곱해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빈</a:t>
                </a:r>
                <a14:m>
                  <m:oMath xmlns:m="http://schemas.openxmlformats.org/officeDocument/2006/math"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이</m:t>
                    </m:r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미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지</m:t>
                    </m:r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의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sSup>
                              <m:sSup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</m:e>
                              <m:sup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,1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좌표를 구함</a:t>
                </a:r>
                <a:r>
                  <a:rPr lang="en-US" altLang="ko-KR" dirty="0"/>
                  <a:t>.</a:t>
                </a:r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빈 이미지의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</m:t>
                            </m:r>
                          </m:e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sSup>
                          <m:sSup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ko-KR" altLang="en-US" dirty="0"/>
                  <a:t>좌표에 원본 이미지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좌표에서의 값을 입력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이</a:t>
                </a:r>
                <a14:m>
                  <m:oMath xmlns:m="http://schemas.openxmlformats.org/officeDocument/2006/math">
                    <m:r>
                      <a:rPr lang="en-US" altLang="ko-KR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i="1" dirty="0">
                        <a:latin typeface="Cambria Math" panose="02040503050406030204" pitchFamily="18" charset="0"/>
                      </a:rPr>
                      <m:t>때</m:t>
                    </m:r>
                    <m:r>
                      <a:rPr lang="en-US" altLang="ko-KR" b="0" i="0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altLang="ko-KR" dirty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dirty="0"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값이 정수 형태로 나오지 않아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문제가 발생</a:t>
                </a:r>
                <a:endParaRPr lang="en-US" altLang="ko-KR" dirty="0"/>
              </a:p>
              <a:p>
                <a:pPr lvl="2">
                  <a:buFontTx/>
                  <a:buChar char="-"/>
                </a:pPr>
                <a:r>
                  <a:rPr lang="ko-KR" altLang="en-US" dirty="0"/>
                  <a:t>소수 좌표는 반올림을 수행해 값을 입력</a:t>
                </a:r>
                <a:endParaRPr lang="en-US" altLang="ko-KR" dirty="0"/>
              </a:p>
              <a:p>
                <a:pPr lvl="2">
                  <a:buFontTx/>
                  <a:buChar char="-"/>
                </a:pPr>
                <a:r>
                  <a:rPr lang="ko-KR" altLang="en-US" dirty="0"/>
                  <a:t>겹치는 좌표가 발생 </a:t>
                </a:r>
                <a:r>
                  <a:rPr lang="en-US" altLang="ko-KR" dirty="0"/>
                  <a:t>( </a:t>
                </a:r>
                <a:r>
                  <a:rPr lang="ko-KR" altLang="en-US" dirty="0"/>
                  <a:t>겹치는 좌표는 값을 합산 후 나누어 준다</a:t>
                </a:r>
                <a:r>
                  <a:rPr lang="en-US" altLang="ko-KR" dirty="0"/>
                  <a:t> )</a:t>
                </a:r>
              </a:p>
              <a:p>
                <a:pPr lvl="2">
                  <a:buFontTx/>
                  <a:buChar char="-"/>
                </a:pPr>
                <a:r>
                  <a:rPr lang="en-US" altLang="ko-KR" dirty="0"/>
                  <a:t>Hole ( </a:t>
                </a:r>
                <a:r>
                  <a:rPr lang="ko-KR" altLang="en-US" dirty="0"/>
                  <a:t>값이 없는 좌표 </a:t>
                </a:r>
                <a:r>
                  <a:rPr lang="en-US" altLang="ko-KR" dirty="0"/>
                  <a:t>) </a:t>
                </a:r>
                <a:r>
                  <a:rPr lang="ko-KR" altLang="en-US" dirty="0"/>
                  <a:t>발생</a:t>
                </a:r>
                <a:endParaRPr lang="en-US" altLang="ko-KR" dirty="0"/>
              </a:p>
              <a:p>
                <a:pPr lvl="2">
                  <a:buFontTx/>
                  <a:buChar char="-"/>
                </a:pPr>
                <a:endParaRPr lang="en-US" altLang="ko-KR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31" t="-17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8860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Warping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80131-A543-4B9C-87C4-8CB5CF1BA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Forward </a:t>
            </a:r>
            <a:r>
              <a:rPr lang="ko-KR" altLang="en-US" b="1" dirty="0"/>
              <a:t>방식</a:t>
            </a:r>
          </a:p>
          <a:p>
            <a:pPr lvl="2">
              <a:buFontTx/>
              <a:buChar char="-"/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2A879BA-DFC5-4AF9-9B30-7B1ECAF7B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84" y="1898247"/>
            <a:ext cx="3666210" cy="20622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F8AB4C-1865-443E-AA69-45A86116BE8A}"/>
              </a:ext>
            </a:extLst>
          </p:cNvPr>
          <p:cNvSpPr txBox="1"/>
          <p:nvPr/>
        </p:nvSpPr>
        <p:spPr>
          <a:xfrm>
            <a:off x="1084321" y="4006790"/>
            <a:ext cx="235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Affine</a:t>
            </a:r>
            <a:r>
              <a:rPr lang="ko-KR" altLang="en-US" dirty="0"/>
              <a:t> 변환 전 이미지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CDDB3AE-19A9-4B98-ADAC-B31242B19C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6823" y="1898246"/>
            <a:ext cx="3666211" cy="20622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263CE2-1E69-451F-B50D-B239F26CA02D}"/>
              </a:ext>
            </a:extLst>
          </p:cNvPr>
          <p:cNvSpPr txBox="1"/>
          <p:nvPr/>
        </p:nvSpPr>
        <p:spPr>
          <a:xfrm>
            <a:off x="5188023" y="4008211"/>
            <a:ext cx="31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Affine </a:t>
            </a:r>
            <a:r>
              <a:rPr lang="ko-KR" altLang="en-US" dirty="0"/>
              <a:t>변환 후 이미지 </a:t>
            </a:r>
            <a:r>
              <a:rPr lang="en-US" altLang="ko-KR" dirty="0"/>
              <a:t>( </a:t>
            </a:r>
            <a:r>
              <a:rPr lang="ko-KR" altLang="en-US" dirty="0"/>
              <a:t>희망 </a:t>
            </a:r>
            <a:r>
              <a:rPr lang="en-US" altLang="ko-KR" dirty="0"/>
              <a:t>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F5CF867-E3DF-43D7-AA72-565E038C2C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2312" y="4376122"/>
            <a:ext cx="3639376" cy="20471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311F861-14AF-4989-8DD8-64A713805C88}"/>
              </a:ext>
            </a:extLst>
          </p:cNvPr>
          <p:cNvSpPr txBox="1"/>
          <p:nvPr/>
        </p:nvSpPr>
        <p:spPr>
          <a:xfrm>
            <a:off x="2814243" y="6470990"/>
            <a:ext cx="3515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Affine </a:t>
            </a:r>
            <a:r>
              <a:rPr lang="ko-KR" altLang="en-US" dirty="0"/>
              <a:t>변환 후 이미지 </a:t>
            </a:r>
            <a:r>
              <a:rPr lang="en-US" altLang="ko-KR" dirty="0"/>
              <a:t>( Forward )</a:t>
            </a:r>
          </a:p>
        </p:txBody>
      </p:sp>
    </p:spTree>
    <p:extLst>
      <p:ext uri="{BB962C8B-B14F-4D97-AF65-F5344CB8AC3E}">
        <p14:creationId xmlns:p14="http://schemas.microsoft.com/office/powerpoint/2010/main" val="2630567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Warping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b="1" dirty="0"/>
                  <a:t>Backward </a:t>
                </a:r>
                <a:r>
                  <a:rPr lang="ko-KR" altLang="en-US" b="1" dirty="0"/>
                  <a:t>방식</a:t>
                </a:r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i="0" dirty="0" smtClean="0">
                        <a:latin typeface="Cambria Math" panose="02040503050406030204" pitchFamily="18" charset="0"/>
                      </a:rPr>
                      <m:t>MX</m:t>
                    </m:r>
                    <m:r>
                      <a:rPr lang="en-US" altLang="ko-KR" i="0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m:rPr>
                        <m:sty m:val="p"/>
                      </m:rPr>
                      <a:rPr lang="en-US" altLang="ko-KR" i="0" dirty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i="0" dirty="0" smtClean="0">
                        <a:latin typeface="Cambria Math" panose="02040503050406030204" pitchFamily="18" charset="0"/>
                      </a:rPr>
                      <m:t>’</m:t>
                    </m:r>
                    <m:r>
                      <a:rPr lang="ko-KR" altLang="en-US" i="1" dirty="0">
                        <a:latin typeface="Cambria Math" panose="02040503050406030204" pitchFamily="18" charset="0"/>
                      </a:rPr>
                      <m:t>가</m:t>
                    </m:r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아닌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altLang="ko-KR" b="0" i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ko-KR" altLang="en-US" dirty="0"/>
                  <a:t>방식으로 좌표를 찾은 후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값을 가져와 입력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en-US" altLang="ko-KR" dirty="0"/>
                  <a:t>Affine </a:t>
                </a:r>
                <a:r>
                  <a:rPr lang="ko-KR" altLang="en-US" dirty="0"/>
                  <a:t>행렬의 </a:t>
                </a:r>
                <a:r>
                  <a:rPr lang="ko-KR" altLang="en-US" dirty="0" err="1"/>
                  <a:t>역행렬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ko-KR" dirty="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altLang="ko-KR" dirty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ko-KR" altLang="en-US" dirty="0"/>
                  <a:t>과 빈</a:t>
                </a:r>
                <a14:m>
                  <m:oMath xmlns:m="http://schemas.openxmlformats.org/officeDocument/2006/math"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이</m:t>
                    </m:r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미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지</m:t>
                    </m:r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의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sSup>
                              <m:sSup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</m:e>
                              <m:sup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,1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좌표에 </a:t>
                </a:r>
                <a14:m>
                  <m:oMath xmlns:m="http://schemas.openxmlformats.org/officeDocument/2006/math">
                    <m:r>
                      <a:rPr lang="ko-KR" altLang="en-US" i="1" dirty="0">
                        <a:latin typeface="Cambria Math" panose="02040503050406030204" pitchFamily="18" charset="0"/>
                      </a:rPr>
                      <m:t>을</m:t>
                    </m:r>
                  </m:oMath>
                </a14:m>
                <a:r>
                  <a:rPr lang="ko-KR" altLang="en-US" dirty="0"/>
                  <a:t> 곱해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원본 이미지의 좌표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,1</m:t>
                            </m:r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를 구함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구한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좌표의 값을 가져와 빈 이미지의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,′ 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′</m:t>
                        </m:r>
                      </m:e>
                    </m:d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좌표에 채움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이 때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소수 값이 나오는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의 경우 </a:t>
                </a:r>
                <a:r>
                  <a:rPr lang="en-US" altLang="ko-KR" dirty="0"/>
                  <a:t>bilinear interpolation</a:t>
                </a:r>
                <a:r>
                  <a:rPr lang="ko-KR" altLang="en-US" dirty="0"/>
                  <a:t>을 사용해 값을 구함</a:t>
                </a:r>
                <a:endParaRPr lang="en-US" altLang="ko-KR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31" t="-17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1526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89522E38-91C9-4E0B-A67D-52789EAC9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2312" y="4376121"/>
            <a:ext cx="3639378" cy="204715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Warping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80131-A543-4B9C-87C4-8CB5CF1BA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Backward </a:t>
            </a:r>
            <a:r>
              <a:rPr lang="ko-KR" altLang="en-US" b="1" dirty="0"/>
              <a:t>방식</a:t>
            </a:r>
          </a:p>
          <a:p>
            <a:pPr lvl="2">
              <a:buFontTx/>
              <a:buChar char="-"/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2A879BA-DFC5-4AF9-9B30-7B1ECAF7B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584" y="1898247"/>
            <a:ext cx="3666210" cy="20622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F8AB4C-1865-443E-AA69-45A86116BE8A}"/>
              </a:ext>
            </a:extLst>
          </p:cNvPr>
          <p:cNvSpPr txBox="1"/>
          <p:nvPr/>
        </p:nvSpPr>
        <p:spPr>
          <a:xfrm>
            <a:off x="1084321" y="4006790"/>
            <a:ext cx="235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Affine</a:t>
            </a:r>
            <a:r>
              <a:rPr lang="ko-KR" altLang="en-US" dirty="0"/>
              <a:t> 변환 전 이미지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CDDB3AE-19A9-4B98-ADAC-B31242B19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6823" y="1898246"/>
            <a:ext cx="3666211" cy="20622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263CE2-1E69-451F-B50D-B239F26CA02D}"/>
              </a:ext>
            </a:extLst>
          </p:cNvPr>
          <p:cNvSpPr txBox="1"/>
          <p:nvPr/>
        </p:nvSpPr>
        <p:spPr>
          <a:xfrm>
            <a:off x="5188023" y="4008211"/>
            <a:ext cx="31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Affine </a:t>
            </a:r>
            <a:r>
              <a:rPr lang="ko-KR" altLang="en-US" dirty="0"/>
              <a:t>변환 후 이미지 </a:t>
            </a:r>
            <a:r>
              <a:rPr lang="en-US" altLang="ko-KR" dirty="0"/>
              <a:t>( </a:t>
            </a:r>
            <a:r>
              <a:rPr lang="ko-KR" altLang="en-US" dirty="0"/>
              <a:t>희망 </a:t>
            </a:r>
            <a:r>
              <a:rPr lang="en-US" altLang="ko-KR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11F861-14AF-4989-8DD8-64A713805C88}"/>
              </a:ext>
            </a:extLst>
          </p:cNvPr>
          <p:cNvSpPr txBox="1"/>
          <p:nvPr/>
        </p:nvSpPr>
        <p:spPr>
          <a:xfrm>
            <a:off x="2752312" y="6470990"/>
            <a:ext cx="3652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Affine </a:t>
            </a:r>
            <a:r>
              <a:rPr lang="ko-KR" altLang="en-US" dirty="0"/>
              <a:t>변환 후 이미지 </a:t>
            </a:r>
            <a:r>
              <a:rPr lang="en-US" altLang="ko-KR" dirty="0"/>
              <a:t>( Backward )</a:t>
            </a:r>
          </a:p>
        </p:txBody>
      </p:sp>
    </p:spTree>
    <p:extLst>
      <p:ext uri="{BB962C8B-B14F-4D97-AF65-F5344CB8AC3E}">
        <p14:creationId xmlns:p14="http://schemas.microsoft.com/office/powerpoint/2010/main" val="351239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내장 함수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b="1" dirty="0"/>
                  <a:t>Np.linalg.inv(X)</a:t>
                </a:r>
              </a:p>
              <a:p>
                <a:pPr marL="457200" lvl="1" indent="0">
                  <a:buNone/>
                </a:pPr>
                <a:r>
                  <a:rPr lang="en-US" altLang="ko-KR" dirty="0"/>
                  <a:t>- X</a:t>
                </a:r>
                <a:r>
                  <a:rPr lang="ko-KR" altLang="en-US" dirty="0"/>
                  <a:t>의 역행렬을 구해주는 함수</a:t>
                </a:r>
                <a:r>
                  <a:rPr lang="en-US" altLang="ko-KR" dirty="0"/>
                  <a:t>.</a:t>
                </a:r>
              </a:p>
              <a:p>
                <a:pPr lvl="1">
                  <a:buFontTx/>
                  <a:buChar char="-"/>
                </a:pPr>
                <a:r>
                  <a:rPr lang="en-US" altLang="ko-KR" dirty="0"/>
                  <a:t>X</a:t>
                </a:r>
                <a:r>
                  <a:rPr lang="ko-KR" altLang="en-US" dirty="0"/>
                  <a:t>는 </a:t>
                </a:r>
                <a:r>
                  <a:rPr lang="en-US" altLang="ko-KR" dirty="0"/>
                  <a:t>n*n</a:t>
                </a:r>
                <a:r>
                  <a:rPr lang="ko-KR" altLang="en-US" dirty="0"/>
                  <a:t>의 정방형 행렬이어야 한다</a:t>
                </a:r>
                <a:r>
                  <a:rPr lang="en-US" altLang="ko-KR" dirty="0"/>
                  <a:t>.</a:t>
                </a:r>
              </a:p>
              <a:p>
                <a:pPr lvl="1">
                  <a:buFontTx/>
                  <a:buChar char="-"/>
                </a:pPr>
                <a:endParaRPr lang="en-US" altLang="ko-KR" dirty="0"/>
              </a:p>
              <a:p>
                <a:r>
                  <a:rPr lang="en-US" altLang="ko-KR" b="1" dirty="0" err="1"/>
                  <a:t>Np.linalg.pinv</a:t>
                </a:r>
                <a:r>
                  <a:rPr lang="en-US" altLang="ko-KR" b="1" dirty="0"/>
                  <a:t>(X)</a:t>
                </a:r>
              </a:p>
              <a:p>
                <a:pPr lvl="1">
                  <a:buFontTx/>
                  <a:buChar char="-"/>
                </a:pPr>
                <a:r>
                  <a:rPr lang="en-US" altLang="ko-KR" dirty="0"/>
                  <a:t>X</a:t>
                </a:r>
                <a:r>
                  <a:rPr lang="ko-KR" altLang="en-US" dirty="0"/>
                  <a:t>의 </a:t>
                </a:r>
                <a:r>
                  <a:rPr lang="en-US" altLang="ko-KR" dirty="0"/>
                  <a:t>pseudo inverse </a:t>
                </a:r>
                <a:r>
                  <a:rPr lang="ko-KR" altLang="en-US" dirty="0"/>
                  <a:t>행렬을 구해주는 함수</a:t>
                </a:r>
                <a:r>
                  <a:rPr lang="en-US" altLang="ko-KR" dirty="0"/>
                  <a:t>.</a:t>
                </a:r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p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ko-KR" altLang="en-US" dirty="0"/>
                  <a:t>를 구해주는 함수</a:t>
                </a:r>
                <a:r>
                  <a:rPr lang="en-US" altLang="ko-KR" dirty="0"/>
                  <a:t>.</a:t>
                </a:r>
              </a:p>
              <a:p>
                <a:pPr lvl="1">
                  <a:buFontTx/>
                  <a:buChar char="-"/>
                </a:pPr>
                <a:endParaRPr lang="en-US" altLang="ko-KR" b="1" dirty="0"/>
              </a:p>
              <a:p>
                <a:pPr lvl="1">
                  <a:buFontTx/>
                  <a:buChar char="-"/>
                </a:pPr>
                <a:r>
                  <a:rPr lang="ko-KR" altLang="en-US" b="1" dirty="0"/>
                  <a:t>둘 중 어떤 함수를 사용해도 괜찮습니다</a:t>
                </a:r>
                <a:r>
                  <a:rPr lang="en-US" altLang="ko-KR" b="1" dirty="0"/>
                  <a:t>.</a:t>
                </a:r>
                <a:endParaRPr lang="ko-KR" altLang="en-US" b="1" dirty="0"/>
              </a:p>
              <a:p>
                <a:pPr lvl="2">
                  <a:buFontTx/>
                  <a:buChar char="-"/>
                </a:pPr>
                <a:endParaRPr lang="en-US" altLang="ko-KR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31" t="-17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3475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58780131-A543-4B9C-87C4-8CB5CF1BA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406" y="1381225"/>
            <a:ext cx="8276010" cy="4807566"/>
          </a:xfrm>
        </p:spPr>
        <p:txBody>
          <a:bodyPr>
            <a:normAutofit/>
          </a:bodyPr>
          <a:lstStyle/>
          <a:p>
            <a:r>
              <a:rPr lang="ko-KR" altLang="en-US" b="1" dirty="0"/>
              <a:t>과제</a:t>
            </a:r>
            <a:endParaRPr lang="en-US" altLang="ko-KR" b="1" dirty="0"/>
          </a:p>
          <a:p>
            <a:pPr lvl="1">
              <a:buFontTx/>
              <a:buChar char="-"/>
            </a:pPr>
            <a:r>
              <a:rPr lang="ko-KR" altLang="en-US" dirty="0"/>
              <a:t>영상에서의 두 </a:t>
            </a:r>
            <a:r>
              <a:rPr lang="en-US" altLang="ko-KR" dirty="0"/>
              <a:t>frame </a:t>
            </a:r>
            <a:r>
              <a:rPr lang="ko-KR" altLang="en-US" dirty="0"/>
              <a:t>의 특징점과 </a:t>
            </a:r>
            <a:r>
              <a:rPr lang="en-US" altLang="ko-KR" dirty="0"/>
              <a:t>match point</a:t>
            </a:r>
            <a:r>
              <a:rPr lang="ko-KR" altLang="en-US" dirty="0"/>
              <a:t>가 찾아져 있다</a:t>
            </a:r>
            <a:r>
              <a:rPr lang="en-US" altLang="ko-KR" dirty="0"/>
              <a:t>.</a:t>
            </a:r>
          </a:p>
          <a:p>
            <a:pPr marL="457200" lvl="1" indent="0">
              <a:buNone/>
            </a:pPr>
            <a:r>
              <a:rPr lang="en-US" altLang="ko-KR" dirty="0"/>
              <a:t>  ( </a:t>
            </a:r>
            <a:r>
              <a:rPr lang="en-US" altLang="ko-KR" dirty="0" err="1"/>
              <a:t>get_matchpoint</a:t>
            </a:r>
            <a:r>
              <a:rPr lang="en-US" altLang="ko-KR" dirty="0"/>
              <a:t> )</a:t>
            </a:r>
          </a:p>
          <a:p>
            <a:pPr lvl="1">
              <a:buFontTx/>
              <a:buChar char="-"/>
            </a:pPr>
            <a:r>
              <a:rPr lang="en-US" altLang="ko-KR" dirty="0"/>
              <a:t>Least square </a:t>
            </a:r>
            <a:r>
              <a:rPr lang="ko-KR" altLang="en-US" dirty="0"/>
              <a:t>방식으로 </a:t>
            </a:r>
            <a:r>
              <a:rPr lang="en-US" altLang="ko-KR" dirty="0"/>
              <a:t>Affine matrix</a:t>
            </a:r>
            <a:r>
              <a:rPr lang="ko-KR" altLang="en-US" dirty="0"/>
              <a:t>를 구하는 것을 구현</a:t>
            </a:r>
            <a:r>
              <a:rPr lang="en-US" altLang="ko-KR" dirty="0"/>
              <a:t>.</a:t>
            </a:r>
          </a:p>
          <a:p>
            <a:pPr marL="457200" lvl="1" indent="0">
              <a:buNone/>
            </a:pPr>
            <a:r>
              <a:rPr lang="en-US" altLang="ko-KR" dirty="0"/>
              <a:t>  ( </a:t>
            </a:r>
            <a:r>
              <a:rPr lang="en-US" altLang="ko-KR" dirty="0" err="1"/>
              <a:t>my_LS</a:t>
            </a:r>
            <a:r>
              <a:rPr lang="en-US" altLang="ko-KR" dirty="0"/>
              <a:t> )</a:t>
            </a:r>
          </a:p>
          <a:p>
            <a:pPr lvl="1">
              <a:buFontTx/>
              <a:buChar char="-"/>
            </a:pPr>
            <a:r>
              <a:rPr lang="ko-KR" altLang="en-US" dirty="0"/>
              <a:t>일부 작성된 </a:t>
            </a:r>
            <a:r>
              <a:rPr lang="en-US" altLang="ko-KR" dirty="0"/>
              <a:t>forward warping</a:t>
            </a:r>
            <a:r>
              <a:rPr lang="ko-KR" altLang="en-US" dirty="0"/>
              <a:t> 구현</a:t>
            </a:r>
            <a:r>
              <a:rPr lang="en-US" altLang="ko-KR" dirty="0"/>
              <a:t>.</a:t>
            </a:r>
          </a:p>
          <a:p>
            <a:pPr marL="457200" lvl="1" indent="0">
              <a:buNone/>
            </a:pPr>
            <a:r>
              <a:rPr lang="en-US" altLang="ko-KR" dirty="0"/>
              <a:t>  ( </a:t>
            </a:r>
            <a:r>
              <a:rPr lang="en-US" altLang="ko-KR" dirty="0" err="1"/>
              <a:t>my_forward</a:t>
            </a:r>
            <a:r>
              <a:rPr lang="en-US" altLang="ko-KR" dirty="0"/>
              <a:t> )</a:t>
            </a:r>
          </a:p>
          <a:p>
            <a:pPr lvl="1">
              <a:buFontTx/>
              <a:buChar char="-"/>
            </a:pPr>
            <a:r>
              <a:rPr lang="ko-KR" altLang="en-US" dirty="0"/>
              <a:t>구현이 되어있지 않은 </a:t>
            </a:r>
            <a:r>
              <a:rPr lang="en-US" altLang="ko-KR" dirty="0"/>
              <a:t>backward warping </a:t>
            </a:r>
            <a:r>
              <a:rPr lang="ko-KR" altLang="en-US" dirty="0"/>
              <a:t>구현</a:t>
            </a:r>
            <a:r>
              <a:rPr lang="en-US" altLang="ko-KR" dirty="0"/>
              <a:t>.</a:t>
            </a:r>
          </a:p>
          <a:p>
            <a:pPr marL="457200" lvl="1" indent="0">
              <a:buNone/>
            </a:pPr>
            <a:r>
              <a:rPr lang="en-US" altLang="ko-KR" dirty="0"/>
              <a:t>  ( </a:t>
            </a:r>
            <a:r>
              <a:rPr lang="en-US" altLang="ko-KR" dirty="0" err="1"/>
              <a:t>my_backward</a:t>
            </a:r>
            <a:r>
              <a:rPr lang="ko-KR" altLang="en-US" dirty="0"/>
              <a:t> </a:t>
            </a:r>
            <a:r>
              <a:rPr lang="en-US" altLang="ko-KR" dirty="0"/>
              <a:t>)</a:t>
            </a:r>
          </a:p>
          <a:p>
            <a:pPr lvl="1">
              <a:buFontTx/>
              <a:buChar char="-"/>
            </a:pPr>
            <a:r>
              <a:rPr lang="en-US" altLang="ko-KR" dirty="0"/>
              <a:t>Interpolation</a:t>
            </a:r>
            <a:r>
              <a:rPr lang="ko-KR" altLang="en-US" dirty="0"/>
              <a:t>은 구현해 둔 함수 사용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  ( </a:t>
            </a:r>
            <a:r>
              <a:rPr lang="en-US" altLang="ko-KR" dirty="0" err="1"/>
              <a:t>my_bilinear</a:t>
            </a:r>
            <a:r>
              <a:rPr lang="en-US" altLang="ko-KR" dirty="0"/>
              <a:t> )</a:t>
            </a:r>
          </a:p>
          <a:p>
            <a:pPr lvl="1">
              <a:buFontTx/>
              <a:buChar char="-"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71123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b="1" dirty="0"/>
              <a:t>보고서</a:t>
            </a:r>
            <a:endParaRPr lang="en-US" altLang="ko-KR" b="1" dirty="0"/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b="1" dirty="0"/>
              <a:t>내용 </a:t>
            </a:r>
            <a:r>
              <a:rPr lang="en-US" altLang="ko-KR" b="1" dirty="0"/>
              <a:t>: </a:t>
            </a:r>
          </a:p>
          <a:p>
            <a:pPr lvl="2">
              <a:lnSpc>
                <a:spcPct val="100000"/>
              </a:lnSpc>
              <a:buFontTx/>
              <a:buChar char="-"/>
            </a:pPr>
            <a:r>
              <a:rPr lang="ko-KR" altLang="en-US" dirty="0"/>
              <a:t>이름</a:t>
            </a:r>
            <a:r>
              <a:rPr lang="en-US" altLang="ko-KR" dirty="0"/>
              <a:t>, </a:t>
            </a:r>
            <a:r>
              <a:rPr lang="ko-KR" altLang="en-US" dirty="0"/>
              <a:t>학번</a:t>
            </a:r>
            <a:r>
              <a:rPr lang="en-US" altLang="ko-KR" dirty="0"/>
              <a:t>, </a:t>
            </a:r>
            <a:r>
              <a:rPr lang="ko-KR" altLang="en-US" dirty="0"/>
              <a:t>학과</a:t>
            </a:r>
            <a:endParaRPr lang="en-US" altLang="ko-KR" dirty="0"/>
          </a:p>
          <a:p>
            <a:pPr lvl="2">
              <a:lnSpc>
                <a:spcPct val="100000"/>
              </a:lnSpc>
              <a:buFontTx/>
              <a:buChar char="-"/>
            </a:pPr>
            <a:r>
              <a:rPr lang="ko-KR" altLang="en-US" dirty="0"/>
              <a:t>구현 내용</a:t>
            </a:r>
            <a:r>
              <a:rPr lang="en-US" altLang="ko-KR" dirty="0"/>
              <a:t> : </a:t>
            </a:r>
            <a:r>
              <a:rPr lang="ko-KR" altLang="en-US" dirty="0"/>
              <a:t>구현 내용 및 방법에 대한 설명</a:t>
            </a:r>
            <a:endParaRPr lang="en-US" altLang="ko-KR" dirty="0"/>
          </a:p>
          <a:p>
            <a:pPr lvl="2">
              <a:lnSpc>
                <a:spcPct val="100000"/>
              </a:lnSpc>
              <a:buFontTx/>
              <a:buChar char="-"/>
            </a:pPr>
            <a:r>
              <a:rPr lang="ko-KR" altLang="en-US" dirty="0"/>
              <a:t>이유 </a:t>
            </a:r>
            <a:r>
              <a:rPr lang="en-US" altLang="ko-KR" dirty="0"/>
              <a:t>: </a:t>
            </a:r>
            <a:r>
              <a:rPr lang="ko-KR" altLang="en-US" dirty="0"/>
              <a:t>본인이 구현한 방법을 선택한 이유</a:t>
            </a:r>
            <a:endParaRPr lang="en-US" altLang="ko-KR" dirty="0"/>
          </a:p>
          <a:p>
            <a:pPr lvl="2">
              <a:lnSpc>
                <a:spcPct val="100000"/>
              </a:lnSpc>
              <a:buFontTx/>
              <a:buChar char="-"/>
            </a:pPr>
            <a:r>
              <a:rPr lang="ko-KR" altLang="en-US" dirty="0"/>
              <a:t>느낀 점 </a:t>
            </a:r>
            <a:r>
              <a:rPr lang="en-US" altLang="ko-KR" dirty="0"/>
              <a:t>: </a:t>
            </a:r>
            <a:r>
              <a:rPr lang="ko-KR" altLang="en-US" dirty="0"/>
              <a:t>어려운 부분</a:t>
            </a:r>
            <a:r>
              <a:rPr lang="en-US" altLang="ko-KR" dirty="0"/>
              <a:t>, </a:t>
            </a:r>
            <a:r>
              <a:rPr lang="ko-KR" altLang="en-US" dirty="0"/>
              <a:t>혹은 느낀 점</a:t>
            </a:r>
            <a:endParaRPr lang="en-US" altLang="ko-KR" dirty="0"/>
          </a:p>
          <a:p>
            <a:pPr lvl="2">
              <a:lnSpc>
                <a:spcPct val="100000"/>
              </a:lnSpc>
              <a:buFontTx/>
              <a:buChar char="-"/>
            </a:pPr>
            <a:r>
              <a:rPr lang="ko-KR" altLang="en-US" dirty="0"/>
              <a:t>과제 난이도 </a:t>
            </a:r>
            <a:r>
              <a:rPr lang="en-US" altLang="ko-KR" dirty="0"/>
              <a:t>: </a:t>
            </a:r>
            <a:r>
              <a:rPr lang="ko-KR" altLang="en-US" dirty="0"/>
              <a:t>개인적으로 생각하는 난이도 및 이유</a:t>
            </a:r>
            <a:endParaRPr lang="en-US" altLang="ko-KR" dirty="0"/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b="1" dirty="0"/>
              <a:t>.pdf </a:t>
            </a:r>
            <a:r>
              <a:rPr lang="ko-KR" altLang="en-US" b="1" dirty="0"/>
              <a:t>파일로 저장해 제출</a:t>
            </a:r>
            <a:endParaRPr lang="en-US" altLang="ko-KR" b="1" dirty="0"/>
          </a:p>
          <a:p>
            <a:pPr lvl="1">
              <a:lnSpc>
                <a:spcPct val="100000"/>
              </a:lnSpc>
              <a:buFontTx/>
              <a:buChar char="-"/>
            </a:pPr>
            <a:endParaRPr lang="en-US" altLang="ko-KR" b="1" dirty="0"/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b="1" dirty="0"/>
              <a:t>파일이름 </a:t>
            </a:r>
            <a:r>
              <a:rPr lang="en-US" altLang="ko-KR" b="1" dirty="0"/>
              <a:t>:</a:t>
            </a:r>
          </a:p>
          <a:p>
            <a:pPr lvl="2">
              <a:lnSpc>
                <a:spcPct val="100000"/>
              </a:lnSpc>
              <a:buFontTx/>
              <a:buChar char="-"/>
            </a:pPr>
            <a:r>
              <a:rPr lang="en-US" altLang="ko-KR" b="1" dirty="0"/>
              <a:t>20xxxxxxx_</a:t>
            </a:r>
            <a:r>
              <a:rPr lang="ko-KR" altLang="en-US" b="1" dirty="0"/>
              <a:t>이름</a:t>
            </a:r>
            <a:r>
              <a:rPr lang="en-US" altLang="ko-KR" b="1" dirty="0"/>
              <a:t>_8</a:t>
            </a:r>
            <a:r>
              <a:rPr lang="ko-KR" altLang="en-US" b="1" dirty="0"/>
              <a:t>주차</a:t>
            </a:r>
            <a:r>
              <a:rPr lang="en-US" altLang="ko-KR" b="1" dirty="0"/>
              <a:t>_</a:t>
            </a:r>
            <a:r>
              <a:rPr lang="ko-KR" altLang="en-US" b="1" dirty="0"/>
              <a:t>과제</a:t>
            </a:r>
            <a:r>
              <a:rPr lang="en-US" altLang="ko-KR" b="1" dirty="0"/>
              <a:t>.pdf</a:t>
            </a:r>
          </a:p>
          <a:p>
            <a:pPr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B0E06D7-44F2-41AC-AAE0-7BE62BB18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</a:p>
        </p:txBody>
      </p:sp>
    </p:spTree>
    <p:extLst>
      <p:ext uri="{BB962C8B-B14F-4D97-AF65-F5344CB8AC3E}">
        <p14:creationId xmlns:p14="http://schemas.microsoft.com/office/powerpoint/2010/main" val="4130003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2D836B-44A0-4FEB-9269-1F838BC61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23A5D5-A1C0-43A1-BE19-C0E01047D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7</a:t>
            </a:r>
            <a:r>
              <a:rPr lang="ko-KR" altLang="en-US" dirty="0"/>
              <a:t>주차 과제 리뷰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X</a:t>
            </a:r>
          </a:p>
          <a:p>
            <a:pPr lvl="1">
              <a:buFontTx/>
              <a:buChar char="-"/>
            </a:pPr>
            <a:endParaRPr lang="en-US" altLang="ko-KR" dirty="0"/>
          </a:p>
          <a:p>
            <a:r>
              <a:rPr lang="ko-KR" altLang="en-US" dirty="0"/>
              <a:t>실습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Affine transformation</a:t>
            </a:r>
          </a:p>
          <a:p>
            <a:pPr lvl="1">
              <a:buFontTx/>
              <a:buChar char="-"/>
            </a:pPr>
            <a:r>
              <a:rPr lang="en-US" altLang="ko-KR" dirty="0"/>
              <a:t>Match</a:t>
            </a:r>
            <a:r>
              <a:rPr lang="ko-KR" altLang="en-US" dirty="0"/>
              <a:t> </a:t>
            </a:r>
            <a:r>
              <a:rPr lang="en-US" altLang="ko-KR" dirty="0"/>
              <a:t>point</a:t>
            </a:r>
            <a:r>
              <a:rPr lang="ko-KR" altLang="en-US" dirty="0"/>
              <a:t>를 구해</a:t>
            </a:r>
            <a:r>
              <a:rPr lang="en-US" altLang="ko-KR" dirty="0"/>
              <a:t>, </a:t>
            </a:r>
            <a:r>
              <a:rPr lang="ko-KR" altLang="en-US" dirty="0"/>
              <a:t>두 영상 사이의 </a:t>
            </a:r>
            <a:r>
              <a:rPr lang="en-US" altLang="ko-KR" dirty="0"/>
              <a:t>Affine matrix </a:t>
            </a:r>
            <a:r>
              <a:rPr lang="ko-KR" altLang="en-US" dirty="0"/>
              <a:t>계산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Forward warping, backward warping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002061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b="1" dirty="0"/>
              <a:t>제출기한</a:t>
            </a:r>
            <a:endParaRPr lang="en-US" altLang="ko-KR" b="1" dirty="0"/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02</a:t>
            </a:r>
            <a:r>
              <a:rPr lang="ko-KR" altLang="en-US" dirty="0"/>
              <a:t>일 </a:t>
            </a:r>
            <a:r>
              <a:rPr lang="en-US" altLang="ko-KR" dirty="0"/>
              <a:t>23</a:t>
            </a:r>
            <a:r>
              <a:rPr lang="ko-KR" altLang="en-US" dirty="0"/>
              <a:t>시 </a:t>
            </a:r>
            <a:r>
              <a:rPr lang="en-US" altLang="ko-KR" dirty="0"/>
              <a:t>59</a:t>
            </a:r>
            <a:r>
              <a:rPr lang="ko-KR" altLang="en-US" dirty="0"/>
              <a:t>분까지</a:t>
            </a:r>
            <a:endParaRPr lang="en-US" altLang="ko-KR" dirty="0"/>
          </a:p>
          <a:p>
            <a:pPr lvl="1">
              <a:lnSpc>
                <a:spcPct val="100000"/>
              </a:lnSpc>
              <a:buFontTx/>
              <a:buChar char="-"/>
            </a:pPr>
            <a:endParaRPr lang="en-US" altLang="ko-KR" b="1" dirty="0"/>
          </a:p>
          <a:p>
            <a:pPr>
              <a:lnSpc>
                <a:spcPct val="100000"/>
              </a:lnSpc>
            </a:pPr>
            <a:r>
              <a:rPr lang="ko-KR" altLang="en-US" b="1" dirty="0"/>
              <a:t>추가 제출 기한</a:t>
            </a:r>
            <a:endParaRPr lang="en-US" altLang="ko-KR" b="1" dirty="0"/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03</a:t>
            </a:r>
            <a:r>
              <a:rPr lang="ko-KR" altLang="en-US" dirty="0"/>
              <a:t>일 </a:t>
            </a:r>
            <a:r>
              <a:rPr lang="en-US" altLang="ko-KR" dirty="0"/>
              <a:t>0</a:t>
            </a:r>
            <a:r>
              <a:rPr lang="ko-KR" altLang="en-US" dirty="0"/>
              <a:t>시 </a:t>
            </a:r>
            <a:r>
              <a:rPr lang="en-US" altLang="ko-KR" dirty="0"/>
              <a:t>10</a:t>
            </a:r>
            <a:r>
              <a:rPr lang="ko-KR" altLang="en-US" dirty="0"/>
              <a:t>분까지 </a:t>
            </a:r>
            <a:r>
              <a:rPr lang="en-US" altLang="ko-KR" dirty="0"/>
              <a:t>(</a:t>
            </a:r>
            <a:r>
              <a:rPr lang="ko-KR" altLang="en-US" dirty="0"/>
              <a:t>최대 점수 </a:t>
            </a:r>
            <a:r>
              <a:rPr lang="en-US" altLang="ko-KR" dirty="0"/>
              <a:t>9</a:t>
            </a:r>
            <a:r>
              <a:rPr lang="ko-KR" altLang="en-US" dirty="0"/>
              <a:t>점</a:t>
            </a:r>
            <a:r>
              <a:rPr lang="en-US" altLang="ko-KR" dirty="0"/>
              <a:t>, </a:t>
            </a:r>
            <a:r>
              <a:rPr lang="ko-KR" altLang="en-US" dirty="0"/>
              <a:t>과제 점수 </a:t>
            </a:r>
            <a:r>
              <a:rPr lang="en-US" altLang="ko-KR" dirty="0"/>
              <a:t>-1</a:t>
            </a:r>
            <a:r>
              <a:rPr lang="ko-KR" altLang="en-US" dirty="0"/>
              <a:t>점</a:t>
            </a:r>
            <a:r>
              <a:rPr lang="en-US" altLang="ko-KR" dirty="0"/>
              <a:t>) 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03</a:t>
            </a:r>
            <a:r>
              <a:rPr lang="ko-KR" altLang="en-US" dirty="0"/>
              <a:t>일 </a:t>
            </a:r>
            <a:r>
              <a:rPr lang="en-US" altLang="ko-KR" dirty="0"/>
              <a:t>0</a:t>
            </a:r>
            <a:r>
              <a:rPr lang="ko-KR" altLang="en-US" dirty="0"/>
              <a:t>시 </a:t>
            </a:r>
            <a:r>
              <a:rPr lang="en-US" altLang="ko-KR" dirty="0"/>
              <a:t>20</a:t>
            </a:r>
            <a:r>
              <a:rPr lang="ko-KR" altLang="en-US" dirty="0"/>
              <a:t>분까지 </a:t>
            </a:r>
            <a:r>
              <a:rPr lang="en-US" altLang="ko-KR" dirty="0"/>
              <a:t>(</a:t>
            </a:r>
            <a:r>
              <a:rPr lang="ko-KR" altLang="en-US" dirty="0"/>
              <a:t>최대 점수 </a:t>
            </a:r>
            <a:r>
              <a:rPr lang="en-US" altLang="ko-KR" dirty="0"/>
              <a:t>8</a:t>
            </a:r>
            <a:r>
              <a:rPr lang="ko-KR" altLang="en-US" dirty="0"/>
              <a:t>점</a:t>
            </a:r>
            <a:r>
              <a:rPr lang="en-US" altLang="ko-KR" dirty="0"/>
              <a:t>, </a:t>
            </a:r>
            <a:r>
              <a:rPr lang="ko-KR" altLang="en-US" dirty="0"/>
              <a:t>과제 점수 </a:t>
            </a:r>
            <a:r>
              <a:rPr lang="en-US" altLang="ko-KR" dirty="0"/>
              <a:t>-2</a:t>
            </a:r>
            <a:r>
              <a:rPr lang="ko-KR" altLang="en-US" dirty="0"/>
              <a:t>점</a:t>
            </a:r>
            <a:r>
              <a:rPr lang="en-US" altLang="ko-KR" dirty="0"/>
              <a:t>) 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03</a:t>
            </a:r>
            <a:r>
              <a:rPr lang="ko-KR" altLang="en-US" dirty="0"/>
              <a:t>일 </a:t>
            </a:r>
            <a:r>
              <a:rPr lang="en-US" altLang="ko-KR" dirty="0"/>
              <a:t>0</a:t>
            </a:r>
            <a:r>
              <a:rPr lang="ko-KR" altLang="en-US" dirty="0"/>
              <a:t>시 </a:t>
            </a:r>
            <a:r>
              <a:rPr lang="en-US" altLang="ko-KR" dirty="0"/>
              <a:t>30</a:t>
            </a:r>
            <a:r>
              <a:rPr lang="ko-KR" altLang="en-US" dirty="0"/>
              <a:t>분까지 </a:t>
            </a:r>
            <a:r>
              <a:rPr lang="en-US" altLang="ko-KR" dirty="0"/>
              <a:t>(</a:t>
            </a:r>
            <a:r>
              <a:rPr lang="ko-KR" altLang="en-US" dirty="0"/>
              <a:t>최대 점수 </a:t>
            </a:r>
            <a:r>
              <a:rPr lang="en-US" altLang="ko-KR" dirty="0"/>
              <a:t>7</a:t>
            </a:r>
            <a:r>
              <a:rPr lang="ko-KR" altLang="en-US" dirty="0"/>
              <a:t>점</a:t>
            </a:r>
            <a:r>
              <a:rPr lang="en-US" altLang="ko-KR" dirty="0"/>
              <a:t>, </a:t>
            </a:r>
            <a:r>
              <a:rPr lang="ko-KR" altLang="en-US" dirty="0"/>
              <a:t>과제 점수 </a:t>
            </a:r>
            <a:r>
              <a:rPr lang="en-US" altLang="ko-KR" dirty="0"/>
              <a:t>-3</a:t>
            </a:r>
            <a:r>
              <a:rPr lang="ko-KR" altLang="en-US" dirty="0"/>
              <a:t>점</a:t>
            </a:r>
            <a:r>
              <a:rPr lang="en-US" altLang="ko-KR" dirty="0"/>
              <a:t>) 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03</a:t>
            </a:r>
            <a:r>
              <a:rPr lang="ko-KR" altLang="en-US" dirty="0"/>
              <a:t>일 </a:t>
            </a:r>
            <a:r>
              <a:rPr lang="en-US" altLang="ko-KR" dirty="0"/>
              <a:t>0</a:t>
            </a:r>
            <a:r>
              <a:rPr lang="ko-KR" altLang="en-US" dirty="0"/>
              <a:t>시 </a:t>
            </a:r>
            <a:r>
              <a:rPr lang="en-US" altLang="ko-KR" dirty="0"/>
              <a:t>40</a:t>
            </a:r>
            <a:r>
              <a:rPr lang="ko-KR" altLang="en-US" dirty="0"/>
              <a:t>분까지 </a:t>
            </a:r>
            <a:r>
              <a:rPr lang="en-US" altLang="ko-KR" dirty="0"/>
              <a:t>(</a:t>
            </a:r>
            <a:r>
              <a:rPr lang="ko-KR" altLang="en-US" dirty="0"/>
              <a:t>최대 점수 </a:t>
            </a:r>
            <a:r>
              <a:rPr lang="en-US" altLang="ko-KR" dirty="0"/>
              <a:t>6</a:t>
            </a:r>
            <a:r>
              <a:rPr lang="ko-KR" altLang="en-US" dirty="0"/>
              <a:t>점</a:t>
            </a:r>
            <a:r>
              <a:rPr lang="en-US" altLang="ko-KR" dirty="0"/>
              <a:t>, </a:t>
            </a:r>
            <a:r>
              <a:rPr lang="ko-KR" altLang="en-US" dirty="0"/>
              <a:t>과제 점수 </a:t>
            </a:r>
            <a:r>
              <a:rPr lang="en-US" altLang="ko-KR" dirty="0"/>
              <a:t>-4</a:t>
            </a:r>
            <a:r>
              <a:rPr lang="ko-KR" altLang="en-US" dirty="0"/>
              <a:t>점</a:t>
            </a:r>
            <a:r>
              <a:rPr lang="en-US" altLang="ko-KR" dirty="0"/>
              <a:t>) 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03</a:t>
            </a:r>
            <a:r>
              <a:rPr lang="ko-KR" altLang="en-US" dirty="0"/>
              <a:t>일 </a:t>
            </a:r>
            <a:r>
              <a:rPr lang="en-US" altLang="ko-KR" dirty="0"/>
              <a:t>0</a:t>
            </a:r>
            <a:r>
              <a:rPr lang="ko-KR" altLang="en-US" dirty="0"/>
              <a:t>시 </a:t>
            </a:r>
            <a:r>
              <a:rPr lang="en-US" altLang="ko-KR" dirty="0"/>
              <a:t>50</a:t>
            </a:r>
            <a:r>
              <a:rPr lang="ko-KR" altLang="en-US" dirty="0"/>
              <a:t>분까지 </a:t>
            </a:r>
            <a:r>
              <a:rPr lang="en-US" altLang="ko-KR" dirty="0"/>
              <a:t>(</a:t>
            </a:r>
            <a:r>
              <a:rPr lang="ko-KR" altLang="en-US" dirty="0"/>
              <a:t>최대 점수 </a:t>
            </a:r>
            <a:r>
              <a:rPr lang="en-US" altLang="ko-KR" dirty="0"/>
              <a:t>5</a:t>
            </a:r>
            <a:r>
              <a:rPr lang="ko-KR" altLang="en-US" dirty="0"/>
              <a:t>점</a:t>
            </a:r>
            <a:r>
              <a:rPr lang="en-US" altLang="ko-KR" dirty="0"/>
              <a:t>, </a:t>
            </a:r>
            <a:r>
              <a:rPr lang="ko-KR" altLang="en-US" dirty="0"/>
              <a:t>과제 점수 </a:t>
            </a:r>
            <a:r>
              <a:rPr lang="en-US" altLang="ko-KR" dirty="0"/>
              <a:t>-5</a:t>
            </a:r>
            <a:r>
              <a:rPr lang="ko-KR" altLang="en-US" dirty="0"/>
              <a:t>점</a:t>
            </a:r>
            <a:r>
              <a:rPr lang="en-US" altLang="ko-KR" dirty="0"/>
              <a:t>) 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09</a:t>
            </a:r>
            <a:r>
              <a:rPr lang="ko-KR" altLang="en-US" dirty="0"/>
              <a:t>일 </a:t>
            </a:r>
            <a:r>
              <a:rPr lang="en-US" altLang="ko-KR" dirty="0"/>
              <a:t>23</a:t>
            </a:r>
            <a:r>
              <a:rPr lang="ko-KR" altLang="en-US" dirty="0"/>
              <a:t>시 </a:t>
            </a:r>
            <a:r>
              <a:rPr lang="en-US" altLang="ko-KR" dirty="0"/>
              <a:t>59</a:t>
            </a:r>
            <a:r>
              <a:rPr lang="ko-KR" altLang="en-US" dirty="0"/>
              <a:t>분까지 </a:t>
            </a:r>
            <a:r>
              <a:rPr lang="en-US" altLang="ko-KR" dirty="0"/>
              <a:t>(</a:t>
            </a:r>
            <a:r>
              <a:rPr lang="ko-KR" altLang="en-US" dirty="0"/>
              <a:t>최대 점수 </a:t>
            </a:r>
            <a:r>
              <a:rPr lang="en-US" altLang="ko-KR" dirty="0"/>
              <a:t>4</a:t>
            </a:r>
            <a:r>
              <a:rPr lang="ko-KR" altLang="en-US" dirty="0"/>
              <a:t>점</a:t>
            </a:r>
            <a:r>
              <a:rPr lang="en-US" altLang="ko-KR" dirty="0"/>
              <a:t>, </a:t>
            </a:r>
            <a:r>
              <a:rPr lang="ko-KR" altLang="en-US" dirty="0"/>
              <a:t>과제 점수 </a:t>
            </a:r>
            <a:r>
              <a:rPr lang="en-US" altLang="ko-KR" dirty="0"/>
              <a:t>-6</a:t>
            </a:r>
            <a:r>
              <a:rPr lang="ko-KR" altLang="en-US" dirty="0"/>
              <a:t>점</a:t>
            </a:r>
            <a:r>
              <a:rPr lang="en-US" altLang="ko-KR" dirty="0"/>
              <a:t>)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B0E06D7-44F2-41AC-AAE0-7BE62BB18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</a:p>
        </p:txBody>
      </p:sp>
    </p:spTree>
    <p:extLst>
      <p:ext uri="{BB962C8B-B14F-4D97-AF65-F5344CB8AC3E}">
        <p14:creationId xmlns:p14="http://schemas.microsoft.com/office/powerpoint/2010/main" val="190082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b="1" dirty="0"/>
              <a:t>Affine matrix </a:t>
            </a:r>
            <a:r>
              <a:rPr lang="ko-KR" altLang="en-US" b="1" dirty="0"/>
              <a:t>계산 및 </a:t>
            </a:r>
            <a:r>
              <a:rPr lang="en-US" altLang="ko-KR" b="1" dirty="0"/>
              <a:t>Warping </a:t>
            </a:r>
            <a:r>
              <a:rPr lang="ko-KR" altLang="en-US" b="1" dirty="0"/>
              <a:t>구현</a:t>
            </a:r>
            <a:endParaRPr lang="en-US" altLang="ko-KR" b="1" dirty="0"/>
          </a:p>
          <a:p>
            <a:pPr>
              <a:lnSpc>
                <a:spcPct val="100000"/>
              </a:lnSpc>
            </a:pPr>
            <a:endParaRPr lang="en-US" altLang="ko-KR" b="1" dirty="0"/>
          </a:p>
          <a:p>
            <a:pPr>
              <a:lnSpc>
                <a:spcPct val="100000"/>
              </a:lnSpc>
            </a:pPr>
            <a:r>
              <a:rPr lang="ko-KR" altLang="en-US" b="1" dirty="0"/>
              <a:t>채점 기준 </a:t>
            </a:r>
            <a:endParaRPr lang="en-US" altLang="ko-KR" b="1" dirty="0"/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dirty="0"/>
              <a:t>절차에 맞게 코드를 작성하였는가</a:t>
            </a:r>
            <a:endParaRPr lang="en-US" altLang="ko-KR" dirty="0"/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dirty="0"/>
              <a:t>결과의 유사도가 높은가</a:t>
            </a:r>
            <a:endParaRPr lang="en-US" altLang="ko-KR" dirty="0"/>
          </a:p>
          <a:p>
            <a:pPr lvl="1">
              <a:lnSpc>
                <a:spcPct val="100000"/>
              </a:lnSpc>
              <a:buFontTx/>
              <a:buChar char="-"/>
            </a:pPr>
            <a:endParaRPr lang="en-US" altLang="ko-KR" dirty="0"/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b="1" dirty="0"/>
              <a:t>제출 파일 </a:t>
            </a:r>
            <a:endParaRPr lang="en-US" altLang="ko-KR" b="1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dirty="0"/>
              <a:t>- my_warp.py, test.mp4</a:t>
            </a:r>
            <a:r>
              <a:rPr lang="ko-KR" altLang="en-US" dirty="0"/>
              <a:t>파일</a:t>
            </a:r>
            <a:endParaRPr lang="en-US" altLang="ko-KR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dirty="0"/>
              <a:t>- .pdf </a:t>
            </a:r>
            <a:r>
              <a:rPr lang="ko-KR" altLang="en-US" dirty="0"/>
              <a:t>보고서 파일 </a:t>
            </a:r>
            <a:endParaRPr lang="en-US" altLang="ko-KR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dirty="0"/>
              <a:t>- </a:t>
            </a:r>
            <a:r>
              <a:rPr lang="ko-KR" altLang="en-US" dirty="0"/>
              <a:t>위의 파일을 압축해서 </a:t>
            </a:r>
            <a:r>
              <a:rPr lang="en-US" altLang="ko-KR" dirty="0"/>
              <a:t>[20xxxxxxx_</a:t>
            </a:r>
            <a:r>
              <a:rPr lang="ko-KR" altLang="en-US" dirty="0"/>
              <a:t>이름</a:t>
            </a:r>
            <a:r>
              <a:rPr lang="en-US" altLang="ko-KR" dirty="0"/>
              <a:t>_8</a:t>
            </a:r>
            <a:r>
              <a:rPr lang="ko-KR" altLang="en-US" dirty="0"/>
              <a:t>주차</a:t>
            </a:r>
            <a:r>
              <a:rPr lang="en-US" altLang="ko-KR" dirty="0"/>
              <a:t>_</a:t>
            </a:r>
            <a:r>
              <a:rPr lang="ko-KR" altLang="en-US" dirty="0"/>
              <a:t>과제</a:t>
            </a:r>
            <a:r>
              <a:rPr lang="en-US" altLang="ko-KR" dirty="0"/>
              <a:t>.zip]</a:t>
            </a:r>
            <a:r>
              <a:rPr lang="ko-KR" altLang="en-US" dirty="0"/>
              <a:t>으로 제출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B0E06D7-44F2-41AC-AAE0-7BE62BB18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</a:p>
        </p:txBody>
      </p:sp>
    </p:spTree>
    <p:extLst>
      <p:ext uri="{BB962C8B-B14F-4D97-AF65-F5344CB8AC3E}">
        <p14:creationId xmlns:p14="http://schemas.microsoft.com/office/powerpoint/2010/main" val="3384440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Affine transformation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80131-A543-4B9C-87C4-8CB5CF1BA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Affine</a:t>
            </a:r>
          </a:p>
          <a:p>
            <a:pPr lvl="1">
              <a:buFontTx/>
              <a:buChar char="-"/>
            </a:pPr>
            <a:r>
              <a:rPr lang="en-US" altLang="ko-KR" dirty="0"/>
              <a:t>Rotate, shear, translation, scaling </a:t>
            </a:r>
            <a:r>
              <a:rPr lang="ko-KR" altLang="en-US" dirty="0"/>
              <a:t>네 가지를 합쳐서 </a:t>
            </a:r>
            <a:r>
              <a:rPr lang="en-US" altLang="ko-KR" dirty="0"/>
              <a:t>Affine </a:t>
            </a:r>
            <a:r>
              <a:rPr lang="ko-KR" altLang="en-US" dirty="0"/>
              <a:t>변환</a:t>
            </a:r>
            <a:r>
              <a:rPr lang="en-US" altLang="ko-KR" dirty="0"/>
              <a:t>.</a:t>
            </a:r>
          </a:p>
          <a:p>
            <a:pPr lvl="1">
              <a:buFontTx/>
              <a:buChar char="-"/>
            </a:pPr>
            <a:r>
              <a:rPr lang="ko-KR" altLang="en-US" dirty="0"/>
              <a:t>각각 행렬 형태로 표현이 가능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순차적인 수행을 행렬 사이의 곱으로 표현이 가능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아래 이미지는 결과 이미지의 크기가 원본과 동일할 때의 변환</a:t>
            </a: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pPr lvl="1">
              <a:buFontTx/>
              <a:buChar char="-"/>
            </a:pP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A16B5F-D8D2-4DE2-8420-52014F4D8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75" y="4013200"/>
            <a:ext cx="2134008" cy="213400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5270BE4-7482-4BE6-AF3F-1C12EFC88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3717" y="4013200"/>
            <a:ext cx="2134008" cy="21340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5FCD7A-00EA-41C9-AFF6-E4CB32AE0A63}"/>
              </a:ext>
            </a:extLst>
          </p:cNvPr>
          <p:cNvSpPr txBox="1"/>
          <p:nvPr/>
        </p:nvSpPr>
        <p:spPr>
          <a:xfrm>
            <a:off x="673567" y="6183365"/>
            <a:ext cx="1255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Rotate </a:t>
            </a:r>
          </a:p>
          <a:p>
            <a:pPr algn="ctr"/>
            <a:r>
              <a:rPr lang="en-US" altLang="ko-KR" dirty="0"/>
              <a:t>(5∞)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77FB10-BD56-4982-8B7A-D4D98688884E}"/>
              </a:ext>
            </a:extLst>
          </p:cNvPr>
          <p:cNvSpPr txBox="1"/>
          <p:nvPr/>
        </p:nvSpPr>
        <p:spPr>
          <a:xfrm>
            <a:off x="3043792" y="6183364"/>
            <a:ext cx="1013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Shear</a:t>
            </a:r>
          </a:p>
          <a:p>
            <a:pPr algn="ctr"/>
            <a:r>
              <a:rPr lang="en-US" altLang="ko-KR" dirty="0"/>
              <a:t>(0.2, 0)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D7A5306-0199-477C-AFFC-2079CB9AF6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359" y="4013200"/>
            <a:ext cx="2134008" cy="21340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B61EB8-1AF3-4F0C-AC6F-889BB67AE7F3}"/>
              </a:ext>
            </a:extLst>
          </p:cNvPr>
          <p:cNvSpPr txBox="1"/>
          <p:nvPr/>
        </p:nvSpPr>
        <p:spPr>
          <a:xfrm>
            <a:off x="5159418" y="6183365"/>
            <a:ext cx="1281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Translation</a:t>
            </a:r>
          </a:p>
          <a:p>
            <a:pPr algn="ctr"/>
            <a:r>
              <a:rPr lang="en-US" altLang="ko-KR" dirty="0"/>
              <a:t>(10, 20)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172A659-D9C2-4A93-AC61-81EF6339AE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3001" y="4013200"/>
            <a:ext cx="2134008" cy="21340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52C2E38-6633-4EE8-9E0E-A9C9B95260AE}"/>
              </a:ext>
            </a:extLst>
          </p:cNvPr>
          <p:cNvSpPr txBox="1"/>
          <p:nvPr/>
        </p:nvSpPr>
        <p:spPr>
          <a:xfrm>
            <a:off x="7413814" y="6188696"/>
            <a:ext cx="1281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Scaling</a:t>
            </a:r>
          </a:p>
          <a:p>
            <a:pPr algn="ctr"/>
            <a:r>
              <a:rPr lang="en-US" altLang="ko-KR" dirty="0"/>
              <a:t>(0.8, 1.2)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4928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Affine transformation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b="1" dirty="0"/>
                  <a:t>Rotate</a:t>
                </a:r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func>
                                <m:func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  <m:brk m:alnAt="7"/>
                                    </m:rPr>
                                    <a:rPr lang="en-US" altLang="ko-KR" b="0" i="0" smtClean="0">
                                      <a:latin typeface="Cambria Math" panose="02040503050406030204" pitchFamily="18" charset="0"/>
                                    </a:rPr>
                                    <m:t>c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ko-KR" b="0" i="0" smtClean="0">
                                      <a:latin typeface="Cambria Math" panose="02040503050406030204" pitchFamily="18" charset="0"/>
                                    </a:rPr>
                                    <m:t>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ko-KR" altLang="en-US" b="0" i="1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unc>
                                <m:func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ko-KR" b="0" i="0" smtClean="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ko-KR" altLang="en-US" b="0" i="1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func>
                                <m:func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ko-KR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</m:e>
                            <m:e>
                              <m:func>
                                <m:func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  <m:brk m:alnAt="7"/>
                                    </m:rPr>
                                    <a:rPr lang="en-US" altLang="ko-KR">
                                      <a:latin typeface="Cambria Math" panose="02040503050406030204" pitchFamily="18" charset="0"/>
                                    </a:rPr>
                                    <m:t>c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ko-KR">
                                      <a:latin typeface="Cambria Math" panose="02040503050406030204" pitchFamily="18" charset="0"/>
                                    </a:rPr>
                                    <m:t>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원점 기준 시계방향으로 </a:t>
                </a:r>
                <a14:m>
                  <m:oMath xmlns:m="http://schemas.openxmlformats.org/officeDocument/2006/math"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ko-KR" altLang="en-US" dirty="0"/>
                  <a:t>만큼 회전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다른 행렬과 곱하는 경우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다음과 같이 사용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func>
                                <m:func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  <m:brk m:alnAt="7"/>
                                    </m:rPr>
                                    <a:rPr lang="en-US" altLang="ko-KR">
                                      <a:latin typeface="Cambria Math" panose="02040503050406030204" pitchFamily="18" charset="0"/>
                                    </a:rPr>
                                    <m:t>c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ko-KR">
                                      <a:latin typeface="Cambria Math" panose="02040503050406030204" pitchFamily="18" charset="0"/>
                                    </a:rPr>
                                    <m:t>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unc>
                                <m:func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ko-KR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func>
                                <m:func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ko-KR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</m:e>
                            <m:e>
                              <m:func>
                                <m:func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  <m:brk m:alnAt="7"/>
                                    </m:rPr>
                                    <a:rPr lang="en-US" altLang="ko-KR">
                                      <a:latin typeface="Cambria Math" panose="02040503050406030204" pitchFamily="18" charset="0"/>
                                    </a:rPr>
                                    <m:t>c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altLang="ko-KR">
                                      <a:latin typeface="Cambria Math" panose="02040503050406030204" pitchFamily="18" charset="0"/>
                                    </a:rPr>
                                    <m:t>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altLang="ko-KR" dirty="0"/>
              </a:p>
              <a:p>
                <a:pPr lvl="1">
                  <a:buFontTx/>
                  <a:buChar char="-"/>
                </a:pPr>
                <a:endParaRPr lang="en-US" altLang="ko-KR" dirty="0"/>
              </a:p>
              <a:p>
                <a:pPr lvl="1">
                  <a:buFontTx/>
                  <a:buChar char="-"/>
                </a:pPr>
                <a:endParaRPr lang="en-US" altLang="ko-KR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31" t="-17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5054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Affine transformation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b="1" dirty="0"/>
                  <a:t>Shear</a:t>
                </a:r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다른 축의 길이에 비례해서 반환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다른 행렬과 곱하는 경우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다음과 같이 사용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altLang="ko-KR" dirty="0"/>
              </a:p>
              <a:p>
                <a:pPr lvl="1">
                  <a:buFontTx/>
                  <a:buChar char="-"/>
                </a:pPr>
                <a:endParaRPr lang="en-US" altLang="ko-KR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31" t="-17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26452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Affine transformation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b="1" dirty="0"/>
                  <a:t>Translation</a:t>
                </a:r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</m:mr>
                        </m: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altLang="ko-KR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축</m:t>
                    </m:r>
                  </m:oMath>
                </a14:m>
                <a:r>
                  <a:rPr lang="ko-KR" altLang="en-US" dirty="0"/>
                  <a:t>으로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ko-KR" altLang="en-US" i="1" dirty="0">
                        <a:latin typeface="Cambria Math" panose="02040503050406030204" pitchFamily="18" charset="0"/>
                      </a:rPr>
                      <m:t>만</m:t>
                    </m:r>
                  </m:oMath>
                </a14:m>
                <a:r>
                  <a:rPr lang="ko-KR" altLang="en-US" dirty="0"/>
                  <a:t>큼 </a:t>
                </a:r>
                <a:r>
                  <a:rPr lang="en-US" altLang="ko-KR" dirty="0"/>
                  <a:t>,</a:t>
                </a:r>
                <a14:m>
                  <m:oMath xmlns:m="http://schemas.openxmlformats.org/officeDocument/2006/math"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ko-KR" altLang="en-US" i="1" dirty="0">
                        <a:latin typeface="Cambria Math" panose="02040503050406030204" pitchFamily="18" charset="0"/>
                      </a:rPr>
                      <m:t>축</m:t>
                    </m:r>
                  </m:oMath>
                </a14:m>
                <a:r>
                  <a:rPr lang="ko-KR" altLang="en-US" dirty="0"/>
                  <a:t>으로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ko-KR" altLang="en-US" i="1" dirty="0">
                        <a:latin typeface="Cambria Math" panose="02040503050406030204" pitchFamily="18" charset="0"/>
                      </a:rPr>
                      <m:t>만</m:t>
                    </m:r>
                  </m:oMath>
                </a14:m>
                <a:r>
                  <a:rPr lang="ko-KR" altLang="en-US" dirty="0"/>
                  <a:t>큼 이동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다른 행렬과 곱하는 경우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다음과 같이 사용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altLang="ko-KR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31" t="-17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5036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Affine transformation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b="1" dirty="0"/>
                  <a:t>Scaling</a:t>
                </a:r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altLang="ko-KR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축</m:t>
                    </m:r>
                  </m:oMath>
                </a14:m>
                <a:r>
                  <a:rPr lang="ko-KR" altLang="en-US" dirty="0"/>
                  <a:t>을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ko-KR" altLang="en-US" i="1" dirty="0">
                        <a:latin typeface="Cambria Math" panose="02040503050406030204" pitchFamily="18" charset="0"/>
                      </a:rPr>
                      <m:t>배</m:t>
                    </m:r>
                    <m:r>
                      <a:rPr lang="en-US" altLang="ko-KR" b="0" i="0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ko-KR" altLang="en-US" i="1" dirty="0">
                        <a:latin typeface="Cambria Math" panose="02040503050406030204" pitchFamily="18" charset="0"/>
                      </a:rPr>
                      <m:t>축</m:t>
                    </m:r>
                  </m:oMath>
                </a14:m>
                <a:r>
                  <a:rPr lang="ko-KR" altLang="en-US" dirty="0"/>
                  <a:t>을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ko-KR" altLang="en-US" i="1" dirty="0">
                        <a:latin typeface="Cambria Math" panose="02040503050406030204" pitchFamily="18" charset="0"/>
                      </a:rPr>
                      <m:t>배</m:t>
                    </m:r>
                    <m:r>
                      <a:rPr lang="ko-KR" altLang="en-US" i="1" dirty="0" smtClean="0">
                        <a:latin typeface="Cambria Math" panose="02040503050406030204" pitchFamily="18" charset="0"/>
                      </a:rPr>
                      <m:t>만</m:t>
                    </m:r>
                  </m:oMath>
                </a14:m>
                <a:r>
                  <a:rPr lang="ko-KR" altLang="en-US" dirty="0"/>
                  <a:t>큼 </a:t>
                </a:r>
                <a:r>
                  <a:rPr lang="en-US" altLang="ko-KR" dirty="0"/>
                  <a:t>scaling</a:t>
                </a:r>
              </a:p>
              <a:p>
                <a:pPr lvl="1">
                  <a:buFontTx/>
                  <a:buChar char="-"/>
                </a:pPr>
                <a:r>
                  <a:rPr lang="ko-KR" altLang="en-US" dirty="0"/>
                  <a:t>다른 행렬과 곱하는 경우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다음과 같이 사용</a:t>
                </a:r>
                <a:endParaRPr lang="en-US" altLang="ko-KR" dirty="0"/>
              </a:p>
              <a:p>
                <a:pPr lvl="1">
                  <a:buFontTx/>
                  <a:buChar char="-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lang="en-US" altLang="ko-KR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58780131-A543-4B9C-87C4-8CB5CF1BA4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31" t="-17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5705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Affine transformation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80131-A543-4B9C-87C4-8CB5CF1BA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cv2.warpAffine(</a:t>
            </a:r>
            <a:r>
              <a:rPr lang="en-US" altLang="ko-KR" b="1" dirty="0" err="1"/>
              <a:t>img</a:t>
            </a:r>
            <a:r>
              <a:rPr lang="en-US" altLang="ko-KR" b="1" dirty="0"/>
              <a:t>, M, </a:t>
            </a:r>
            <a:r>
              <a:rPr lang="en-US" altLang="ko-KR" b="1" dirty="0" err="1"/>
              <a:t>dsize</a:t>
            </a:r>
            <a:r>
              <a:rPr lang="en-US" altLang="ko-KR" b="1" dirty="0"/>
              <a:t>)</a:t>
            </a:r>
          </a:p>
          <a:p>
            <a:pPr lvl="1">
              <a:buFontTx/>
              <a:buChar char="-"/>
            </a:pPr>
            <a:r>
              <a:rPr lang="en-US" altLang="ko-KR" dirty="0" err="1"/>
              <a:t>Img</a:t>
            </a:r>
            <a:r>
              <a:rPr lang="ko-KR" altLang="en-US" dirty="0"/>
              <a:t>를 </a:t>
            </a:r>
            <a:r>
              <a:rPr lang="en-US" altLang="ko-KR" dirty="0"/>
              <a:t>M</a:t>
            </a:r>
            <a:r>
              <a:rPr lang="ko-KR" altLang="en-US" dirty="0"/>
              <a:t>으로 </a:t>
            </a:r>
            <a:r>
              <a:rPr lang="en-US" altLang="ko-KR" dirty="0"/>
              <a:t>affine </a:t>
            </a:r>
            <a:r>
              <a:rPr lang="ko-KR" altLang="en-US" dirty="0"/>
              <a:t>변환한다</a:t>
            </a:r>
            <a:r>
              <a:rPr lang="en-US" altLang="ko-KR" dirty="0"/>
              <a:t>.</a:t>
            </a:r>
          </a:p>
          <a:p>
            <a:pPr lvl="1">
              <a:buFontTx/>
              <a:buChar char="-"/>
            </a:pPr>
            <a:r>
              <a:rPr lang="en-US" altLang="ko-KR" dirty="0" err="1"/>
              <a:t>Img</a:t>
            </a:r>
            <a:r>
              <a:rPr lang="en-US" altLang="ko-KR" dirty="0"/>
              <a:t> : Affine </a:t>
            </a:r>
            <a:r>
              <a:rPr lang="ko-KR" altLang="en-US" dirty="0"/>
              <a:t>변환 대상 이미지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/>
              <a:t>M : 2x3</a:t>
            </a:r>
            <a:r>
              <a:rPr lang="ko-KR" altLang="en-US" dirty="0"/>
              <a:t>의 </a:t>
            </a:r>
            <a:r>
              <a:rPr lang="en-US" altLang="ko-KR" dirty="0"/>
              <a:t>Affine </a:t>
            </a:r>
            <a:r>
              <a:rPr lang="ko-KR" altLang="en-US" dirty="0"/>
              <a:t>행렬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en-US" altLang="ko-KR" dirty="0" err="1"/>
              <a:t>Dsize</a:t>
            </a:r>
            <a:r>
              <a:rPr lang="en-US" altLang="ko-KR" dirty="0"/>
              <a:t> : (</a:t>
            </a:r>
            <a:r>
              <a:rPr lang="en-US" altLang="ko-KR" dirty="0" err="1"/>
              <a:t>x,y</a:t>
            </a:r>
            <a:r>
              <a:rPr lang="en-US" altLang="ko-KR" dirty="0"/>
              <a:t>) </a:t>
            </a:r>
            <a:r>
              <a:rPr lang="ko-KR" altLang="en-US" dirty="0"/>
              <a:t>결과 이미지 크기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44015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E9B97-686A-4640-A2A2-5D0C5EB8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Affine matrix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80131-A543-4B9C-87C4-8CB5CF1BA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Match point </a:t>
            </a:r>
            <a:r>
              <a:rPr lang="ko-KR" altLang="en-US" b="1" dirty="0"/>
              <a:t>찾기</a:t>
            </a:r>
            <a:endParaRPr lang="en-US" altLang="ko-KR" b="1" dirty="0"/>
          </a:p>
          <a:p>
            <a:pPr lvl="1">
              <a:buFontTx/>
              <a:buChar char="-"/>
            </a:pPr>
            <a:r>
              <a:rPr lang="ko-KR" altLang="en-US" dirty="0"/>
              <a:t>두 영상 사이의 </a:t>
            </a:r>
            <a:r>
              <a:rPr lang="en-US" altLang="ko-KR" dirty="0"/>
              <a:t>Match point</a:t>
            </a:r>
            <a:r>
              <a:rPr lang="ko-KR" altLang="en-US" dirty="0"/>
              <a:t>를 구함</a:t>
            </a:r>
            <a:r>
              <a:rPr lang="en-US" altLang="ko-KR" dirty="0"/>
              <a:t>.</a:t>
            </a:r>
          </a:p>
          <a:p>
            <a:pPr lvl="1">
              <a:buFontTx/>
              <a:buChar char="-"/>
            </a:pPr>
            <a:r>
              <a:rPr lang="en-US" altLang="ko-KR" dirty="0"/>
              <a:t>SIFT, SURF </a:t>
            </a:r>
            <a:r>
              <a:rPr lang="ko-KR" altLang="en-US" dirty="0"/>
              <a:t>등 여러가지를 사용 가능</a:t>
            </a:r>
            <a:r>
              <a:rPr lang="en-US" altLang="ko-KR" dirty="0"/>
              <a:t>.</a:t>
            </a:r>
          </a:p>
          <a:p>
            <a:pPr lvl="1">
              <a:buFontTx/>
              <a:buChar char="-"/>
            </a:pPr>
            <a:r>
              <a:rPr lang="ko-KR" altLang="en-US" dirty="0"/>
              <a:t>과제에서는 </a:t>
            </a:r>
            <a:r>
              <a:rPr lang="en-US" altLang="ko-KR" dirty="0"/>
              <a:t>ORB</a:t>
            </a:r>
            <a:r>
              <a:rPr lang="ko-KR" altLang="en-US" dirty="0"/>
              <a:t>로 구현해</a:t>
            </a:r>
            <a:r>
              <a:rPr lang="en-US" altLang="ko-KR" dirty="0"/>
              <a:t> </a:t>
            </a:r>
            <a:r>
              <a:rPr lang="ko-KR" altLang="en-US" dirty="0"/>
              <a:t>두었음 </a:t>
            </a:r>
            <a:r>
              <a:rPr lang="en-US" altLang="ko-KR" dirty="0"/>
              <a:t>(</a:t>
            </a:r>
            <a:r>
              <a:rPr lang="en-US" altLang="ko-KR" dirty="0" err="1"/>
              <a:t>get_matchpoint</a:t>
            </a:r>
            <a:r>
              <a:rPr lang="en-US" altLang="ko-KR" dirty="0"/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CF27842-9DE4-431B-BEF4-E6FF326E8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634" y="3785008"/>
            <a:ext cx="8422731" cy="23688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AF9E76-4A55-42D4-9514-EFA61BF0B43A}"/>
              </a:ext>
            </a:extLst>
          </p:cNvPr>
          <p:cNvSpPr txBox="1"/>
          <p:nvPr/>
        </p:nvSpPr>
        <p:spPr>
          <a:xfrm>
            <a:off x="2528715" y="6188791"/>
            <a:ext cx="4086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거리가 짧은 </a:t>
            </a:r>
            <a:r>
              <a:rPr lang="en-US" altLang="ko-KR" dirty="0"/>
              <a:t>10</a:t>
            </a:r>
            <a:r>
              <a:rPr lang="ko-KR" altLang="en-US" dirty="0"/>
              <a:t>개의 </a:t>
            </a:r>
            <a:r>
              <a:rPr lang="en-US" altLang="ko-KR" dirty="0"/>
              <a:t>match points </a:t>
            </a:r>
            <a:r>
              <a:rPr lang="ko-KR" altLang="en-US" dirty="0"/>
              <a:t>표시</a:t>
            </a:r>
          </a:p>
        </p:txBody>
      </p:sp>
    </p:spTree>
    <p:extLst>
      <p:ext uri="{BB962C8B-B14F-4D97-AF65-F5344CB8AC3E}">
        <p14:creationId xmlns:p14="http://schemas.microsoft.com/office/powerpoint/2010/main" val="982159487"/>
      </p:ext>
    </p:extLst>
  </p:cSld>
  <p:clrMapOvr>
    <a:masterClrMapping/>
  </p:clrMapOvr>
</p:sld>
</file>

<file path=ppt/theme/theme1.xml><?xml version="1.0" encoding="utf-8"?>
<a:theme xmlns:a="http://schemas.openxmlformats.org/drawingml/2006/main" name="MCL_theme_v4_Flat_r3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CL 4 Test">
      <a:majorFont>
        <a:latin typeface="Segoe UI"/>
        <a:ea typeface="맑은 고딕"/>
        <a:cs typeface=""/>
      </a:majorFont>
      <a:minorFont>
        <a:latin typeface="Segoe UI Emoji"/>
        <a:ea typeface="맑은 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CL_theme_v4_Flat_r3" id="{26889AD8-8211-433A-AA46-A1160C3DF975}" vid="{6BA20E63-2188-46B7-9486-8A9769C0664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MCL_theme_v4_Flat_r3</Template>
  <TotalTime>69941</TotalTime>
  <Words>1075</Words>
  <Application>Microsoft Office PowerPoint</Application>
  <PresentationFormat>화면 슬라이드 쇼(4:3)</PresentationFormat>
  <Paragraphs>202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맑은 고딕</vt:lpstr>
      <vt:lpstr>Arial</vt:lpstr>
      <vt:lpstr>Cambria</vt:lpstr>
      <vt:lpstr>Cambria Math</vt:lpstr>
      <vt:lpstr>Segoe UI Emoji</vt:lpstr>
      <vt:lpstr>MCL_theme_v4_Flat_r3</vt:lpstr>
      <vt:lpstr>Computer Graphics</vt:lpstr>
      <vt:lpstr>개요</vt:lpstr>
      <vt:lpstr>Affine transformation</vt:lpstr>
      <vt:lpstr>Affine transformation</vt:lpstr>
      <vt:lpstr>Affine transformation</vt:lpstr>
      <vt:lpstr>Affine transformation</vt:lpstr>
      <vt:lpstr>Affine transformation</vt:lpstr>
      <vt:lpstr>Affine transformation</vt:lpstr>
      <vt:lpstr>Affine matrix</vt:lpstr>
      <vt:lpstr>Affine matrix</vt:lpstr>
      <vt:lpstr>Affine matrix</vt:lpstr>
      <vt:lpstr>Affine matrix</vt:lpstr>
      <vt:lpstr>Warping</vt:lpstr>
      <vt:lpstr>Warping</vt:lpstr>
      <vt:lpstr>Warping</vt:lpstr>
      <vt:lpstr>Warping</vt:lpstr>
      <vt:lpstr>내장 함수</vt:lpstr>
      <vt:lpstr>과제</vt:lpstr>
      <vt:lpstr>과제</vt:lpstr>
      <vt:lpstr>과제</vt:lpstr>
      <vt:lpstr>과제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개인화된 시각 사전을 이용한 유치(幼稚) 단계 컴퓨터 비전 및 시각 비서 시스템 구현 Computerized Preschool Vision and Visual Secretary System Using Idiosyncratic Dictionary</dc:title>
  <dc:creator>Yeong Jun Koh</dc:creator>
  <cp:lastModifiedBy>이 상건</cp:lastModifiedBy>
  <cp:revision>1898</cp:revision>
  <cp:lastPrinted>2017-11-29T14:39:10Z</cp:lastPrinted>
  <dcterms:created xsi:type="dcterms:W3CDTF">2015-03-23T04:10:52Z</dcterms:created>
  <dcterms:modified xsi:type="dcterms:W3CDTF">2019-11-29T02:56:49Z</dcterms:modified>
</cp:coreProperties>
</file>